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9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7" r:id="rId3"/>
    <p:sldId id="265" r:id="rId4"/>
    <p:sldId id="267" r:id="rId5"/>
    <p:sldId id="273" r:id="rId6"/>
    <p:sldId id="298" r:id="rId7"/>
    <p:sldId id="283" r:id="rId8"/>
    <p:sldId id="266" r:id="rId9"/>
    <p:sldId id="284" r:id="rId10"/>
    <p:sldId id="288" r:id="rId11"/>
    <p:sldId id="290" r:id="rId12"/>
    <p:sldId id="289" r:id="rId13"/>
    <p:sldId id="292" r:id="rId14"/>
    <p:sldId id="296" r:id="rId15"/>
    <p:sldId id="263" r:id="rId16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82469"/>
    <a:srgbClr val="C198E0"/>
    <a:srgbClr val="E1CC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871" autoAdjust="0"/>
    <p:restoredTop sz="94660"/>
  </p:normalViewPr>
  <p:slideViewPr>
    <p:cSldViewPr snapToGrid="0">
      <p:cViewPr varScale="1">
        <p:scale>
          <a:sx n="124" d="100"/>
          <a:sy n="124" d="100"/>
        </p:scale>
        <p:origin x="368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3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4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GR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ΦΥΛΟ</c:v>
                </c:pt>
              </c:strCache>
            </c:strRef>
          </c:tx>
          <c:spPr>
            <a:solidFill>
              <a:srgbClr val="582469"/>
            </a:solidFill>
          </c:spPr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2387-4FDD-A428-3A5F21814DD3}"/>
              </c:ext>
            </c:extLst>
          </c:dPt>
          <c:dPt>
            <c:idx val="1"/>
            <c:bubble3D val="0"/>
            <c:spPr>
              <a:solidFill>
                <a:schemeClr val="accent1">
                  <a:lumMod val="20000"/>
                  <a:lumOff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2387-4FDD-A428-3A5F21814DD3}"/>
              </c:ext>
            </c:extLst>
          </c:dPt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387-4FDD-A428-3A5F21814DD3}"/>
                </c:ext>
              </c:extLst>
            </c:dLbl>
            <c:dLbl>
              <c:idx val="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387-4FDD-A428-3A5F21814DD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GR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ΑΝΔΡΑΣ</c:v>
                </c:pt>
                <c:pt idx="1">
                  <c:v>ΓΥΝΑΙΚΑ</c:v>
                </c:pt>
              </c:strCache>
            </c:strRef>
          </c:cat>
          <c:val>
            <c:numRef>
              <c:f>Sheet1!$B$2:$B$3</c:f>
              <c:numCache>
                <c:formatCode>0%</c:formatCode>
                <c:ptCount val="2"/>
                <c:pt idx="0">
                  <c:v>0.46</c:v>
                </c:pt>
                <c:pt idx="1">
                  <c:v>0.54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387-4FDD-A428-3A5F21814DD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G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GR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0396469826190218E-4"/>
          <c:y val="5.0959625084266706E-2"/>
          <c:w val="0.96605880670101685"/>
          <c:h val="0.8342459856563868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chemeClr val="accent1"/>
            </a:solidFill>
            <a:scene3d>
              <a:camera prst="orthographicFront"/>
              <a:lightRig rig="threePt" dir="t"/>
            </a:scene3d>
            <a:sp3d prstMaterial="plastic">
              <a:bevelT w="1270000"/>
              <a:bevelB w="1270000"/>
            </a:sp3d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93A6-4F4E-B045-853047B673EB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93A6-4F4E-B045-853047B673EB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93A6-4F4E-B045-853047B673EB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93A6-4F4E-B045-853047B673EB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93A6-4F4E-B045-853047B673EB}"/>
              </c:ext>
            </c:extLst>
          </c:dPt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93A6-4F4E-B045-853047B673EB}"/>
              </c:ext>
            </c:extLst>
          </c:dPt>
          <c:dLbls>
            <c:dLbl>
              <c:idx val="0"/>
              <c:layout>
                <c:manualLayout>
                  <c:x val="4.6351473568933483E-3"/>
                  <c:y val="-2.950627456589755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93A6-4F4E-B045-853047B673EB}"/>
                </c:ext>
              </c:extLst>
            </c:dLbl>
            <c:dLbl>
              <c:idx val="1"/>
              <c:layout>
                <c:manualLayout>
                  <c:x val="9.2626415456485093E-3"/>
                  <c:y val="-1.96422419611216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3A6-4F4E-B045-853047B673EB}"/>
                </c:ext>
              </c:extLst>
            </c:dLbl>
            <c:dLbl>
              <c:idx val="2"/>
              <c:layout>
                <c:manualLayout>
                  <c:x val="4.6347829203153374E-3"/>
                  <c:y val="-1.83208459835325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3A6-4F4E-B045-853047B673EB}"/>
                </c:ext>
              </c:extLst>
            </c:dLbl>
            <c:dLbl>
              <c:idx val="3"/>
              <c:layout>
                <c:manualLayout>
                  <c:x val="-1.5371934860606061E-3"/>
                  <c:y val="-2.98765636048987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3A6-4F4E-B045-853047B673EB}"/>
                </c:ext>
              </c:extLst>
            </c:dLbl>
            <c:dLbl>
              <c:idx val="4"/>
              <c:layout>
                <c:manualLayout>
                  <c:x val="0"/>
                  <c:y val="-1.117726945751304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93A6-4F4E-B045-853047B673EB}"/>
                </c:ext>
              </c:extLst>
            </c:dLbl>
            <c:dLbl>
              <c:idx val="5"/>
              <c:layout>
                <c:manualLayout>
                  <c:x val="3.9997812773403408E-3"/>
                  <c:y val="-2.37804861243175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3A6-4F4E-B045-853047B673E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400" b="1"/>
                </a:pPr>
                <a:endParaRPr lang="en-G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ΚΑΘΟΛΟΥ</c:v>
                </c:pt>
                <c:pt idx="1">
                  <c:v>ΛΙΓΟ</c:v>
                </c:pt>
                <c:pt idx="2">
                  <c:v>ΑΡΚΕΤΑ</c:v>
                </c:pt>
                <c:pt idx="3">
                  <c:v>ΠΟΛΎ</c:v>
                </c:pt>
                <c:pt idx="4">
                  <c:v>ΔΑ</c:v>
                </c:pt>
              </c:strCache>
            </c:strRef>
          </c:cat>
          <c:val>
            <c:numRef>
              <c:f>Sheet1!$B$2:$B$6</c:f>
              <c:numCache>
                <c:formatCode>0.0%</c:formatCode>
                <c:ptCount val="5"/>
                <c:pt idx="0">
                  <c:v>0.1</c:v>
                </c:pt>
                <c:pt idx="1">
                  <c:v>0.68</c:v>
                </c:pt>
                <c:pt idx="2">
                  <c:v>0.19</c:v>
                </c:pt>
                <c:pt idx="3">
                  <c:v>0.02</c:v>
                </c:pt>
                <c:pt idx="4">
                  <c:v>0.01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93A6-4F4E-B045-853047B673E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8754432"/>
        <c:axId val="88768512"/>
      </c:barChart>
      <c:catAx>
        <c:axId val="8875443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>
                <a:latin typeface="Cambria" panose="02040503050406030204" pitchFamily="18" charset="0"/>
                <a:ea typeface="Cambria" panose="02040503050406030204" pitchFamily="18" charset="0"/>
              </a:defRPr>
            </a:pPr>
            <a:endParaRPr lang="en-GR"/>
          </a:p>
        </c:txPr>
        <c:crossAx val="88768512"/>
        <c:crosses val="autoZero"/>
        <c:auto val="1"/>
        <c:lblAlgn val="ctr"/>
        <c:lblOffset val="100"/>
        <c:noMultiLvlLbl val="0"/>
      </c:catAx>
      <c:valAx>
        <c:axId val="88768512"/>
        <c:scaling>
          <c:orientation val="minMax"/>
        </c:scaling>
        <c:delete val="1"/>
        <c:axPos val="l"/>
        <c:numFmt formatCode="0.0%" sourceLinked="1"/>
        <c:majorTickMark val="out"/>
        <c:minorTickMark val="none"/>
        <c:tickLblPos val="none"/>
        <c:crossAx val="8875443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GR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0396469826190218E-4"/>
          <c:y val="5.0959625084266706E-2"/>
          <c:w val="0.96605880670101685"/>
          <c:h val="0.8342459856563868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chemeClr val="accent1"/>
            </a:solidFill>
            <a:scene3d>
              <a:camera prst="orthographicFront"/>
              <a:lightRig rig="threePt" dir="t"/>
            </a:scene3d>
            <a:sp3d prstMaterial="plastic">
              <a:bevelT w="1270000"/>
              <a:bevelB w="1270000"/>
            </a:sp3d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93A6-4F4E-B045-853047B673EB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93A6-4F4E-B045-853047B673EB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93A6-4F4E-B045-853047B673EB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93A6-4F4E-B045-853047B673EB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93A6-4F4E-B045-853047B673EB}"/>
              </c:ext>
            </c:extLst>
          </c:dPt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93A6-4F4E-B045-853047B673EB}"/>
              </c:ext>
            </c:extLst>
          </c:dPt>
          <c:dLbls>
            <c:dLbl>
              <c:idx val="0"/>
              <c:layout>
                <c:manualLayout>
                  <c:x val="4.6351473568933483E-3"/>
                  <c:y val="-2.950627456589755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93A6-4F4E-B045-853047B673EB}"/>
                </c:ext>
              </c:extLst>
            </c:dLbl>
            <c:dLbl>
              <c:idx val="1"/>
              <c:layout>
                <c:manualLayout>
                  <c:x val="9.2626415456485093E-3"/>
                  <c:y val="-1.96422419611216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3A6-4F4E-B045-853047B673EB}"/>
                </c:ext>
              </c:extLst>
            </c:dLbl>
            <c:dLbl>
              <c:idx val="2"/>
              <c:layout>
                <c:manualLayout>
                  <c:x val="4.6347829203153374E-3"/>
                  <c:y val="-1.83208459835325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3A6-4F4E-B045-853047B673EB}"/>
                </c:ext>
              </c:extLst>
            </c:dLbl>
            <c:dLbl>
              <c:idx val="3"/>
              <c:layout>
                <c:manualLayout>
                  <c:x val="-1.5371934860606061E-3"/>
                  <c:y val="-2.98765636048987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3A6-4F4E-B045-853047B673EB}"/>
                </c:ext>
              </c:extLst>
            </c:dLbl>
            <c:dLbl>
              <c:idx val="4"/>
              <c:layout>
                <c:manualLayout>
                  <c:x val="0"/>
                  <c:y val="-1.117726945751304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93A6-4F4E-B045-853047B673EB}"/>
                </c:ext>
              </c:extLst>
            </c:dLbl>
            <c:dLbl>
              <c:idx val="5"/>
              <c:layout>
                <c:manualLayout>
                  <c:x val="3.9997812773403408E-3"/>
                  <c:y val="-2.37804861243175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3A6-4F4E-B045-853047B673E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400" b="1"/>
                </a:pPr>
                <a:endParaRPr lang="en-G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ΚΑΘΟΛΟΥ</c:v>
                </c:pt>
                <c:pt idx="1">
                  <c:v>ΛΙΓΟ</c:v>
                </c:pt>
                <c:pt idx="2">
                  <c:v>ΑΡΚΕΤΑ</c:v>
                </c:pt>
                <c:pt idx="3">
                  <c:v>ΠΟΛΎ</c:v>
                </c:pt>
                <c:pt idx="4">
                  <c:v>ΔΑ</c:v>
                </c:pt>
              </c:strCache>
            </c:strRef>
          </c:cat>
          <c:val>
            <c:numRef>
              <c:f>Sheet1!$B$2:$B$6</c:f>
              <c:numCache>
                <c:formatCode>0.0%</c:formatCode>
                <c:ptCount val="5"/>
                <c:pt idx="0">
                  <c:v>0.24</c:v>
                </c:pt>
                <c:pt idx="1">
                  <c:v>0.43</c:v>
                </c:pt>
                <c:pt idx="2">
                  <c:v>0.24</c:v>
                </c:pt>
                <c:pt idx="3">
                  <c:v>0.05</c:v>
                </c:pt>
                <c:pt idx="4">
                  <c:v>0.04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93A6-4F4E-B045-853047B673E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8754432"/>
        <c:axId val="88768512"/>
      </c:barChart>
      <c:catAx>
        <c:axId val="8875443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>
                <a:latin typeface="Cambria" panose="02040503050406030204" pitchFamily="18" charset="0"/>
                <a:ea typeface="Cambria" panose="02040503050406030204" pitchFamily="18" charset="0"/>
              </a:defRPr>
            </a:pPr>
            <a:endParaRPr lang="en-GR"/>
          </a:p>
        </c:txPr>
        <c:crossAx val="88768512"/>
        <c:crosses val="autoZero"/>
        <c:auto val="1"/>
        <c:lblAlgn val="ctr"/>
        <c:lblOffset val="100"/>
        <c:noMultiLvlLbl val="0"/>
      </c:catAx>
      <c:valAx>
        <c:axId val="88768512"/>
        <c:scaling>
          <c:orientation val="minMax"/>
        </c:scaling>
        <c:delete val="1"/>
        <c:axPos val="l"/>
        <c:numFmt formatCode="0.0%" sourceLinked="1"/>
        <c:majorTickMark val="out"/>
        <c:minorTickMark val="none"/>
        <c:tickLblPos val="none"/>
        <c:crossAx val="8875443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GR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0396469826190218E-4"/>
          <c:y val="5.0959625084266706E-2"/>
          <c:w val="0.96605880670101685"/>
          <c:h val="0.8342459856563868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chemeClr val="accent1"/>
            </a:solidFill>
            <a:scene3d>
              <a:camera prst="orthographicFront"/>
              <a:lightRig rig="threePt" dir="t"/>
            </a:scene3d>
            <a:sp3d prstMaterial="plastic">
              <a:bevelT w="1270000"/>
              <a:bevelB w="1270000"/>
            </a:sp3d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93A6-4F4E-B045-853047B673EB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93A6-4F4E-B045-853047B673EB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93A6-4F4E-B045-853047B673EB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93A6-4F4E-B045-853047B673EB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93A6-4F4E-B045-853047B673EB}"/>
              </c:ext>
            </c:extLst>
          </c:dPt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93A6-4F4E-B045-853047B673EB}"/>
              </c:ext>
            </c:extLst>
          </c:dPt>
          <c:dLbls>
            <c:dLbl>
              <c:idx val="0"/>
              <c:layout>
                <c:manualLayout>
                  <c:x val="4.6351473568933483E-3"/>
                  <c:y val="-2.950627456589755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93A6-4F4E-B045-853047B673EB}"/>
                </c:ext>
              </c:extLst>
            </c:dLbl>
            <c:dLbl>
              <c:idx val="1"/>
              <c:layout>
                <c:manualLayout>
                  <c:x val="9.2626415456485093E-3"/>
                  <c:y val="-1.96422419611216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3A6-4F4E-B045-853047B673EB}"/>
                </c:ext>
              </c:extLst>
            </c:dLbl>
            <c:dLbl>
              <c:idx val="2"/>
              <c:layout>
                <c:manualLayout>
                  <c:x val="4.6347829203153374E-3"/>
                  <c:y val="-1.83208459835325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3A6-4F4E-B045-853047B673EB}"/>
                </c:ext>
              </c:extLst>
            </c:dLbl>
            <c:dLbl>
              <c:idx val="3"/>
              <c:layout>
                <c:manualLayout>
                  <c:x val="-1.5371934860606061E-3"/>
                  <c:y val="-2.98765636048987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3A6-4F4E-B045-853047B673EB}"/>
                </c:ext>
              </c:extLst>
            </c:dLbl>
            <c:dLbl>
              <c:idx val="4"/>
              <c:layout>
                <c:manualLayout>
                  <c:x val="0"/>
                  <c:y val="-1.117726945751304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93A6-4F4E-B045-853047B673EB}"/>
                </c:ext>
              </c:extLst>
            </c:dLbl>
            <c:dLbl>
              <c:idx val="5"/>
              <c:layout>
                <c:manualLayout>
                  <c:x val="3.9997812773403408E-3"/>
                  <c:y val="-2.37804861243175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3A6-4F4E-B045-853047B673E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400" b="1"/>
                </a:pPr>
                <a:endParaRPr lang="en-G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ΚΑΘΟΛΟΥ</c:v>
                </c:pt>
                <c:pt idx="1">
                  <c:v>ΛΙΓΟ</c:v>
                </c:pt>
                <c:pt idx="2">
                  <c:v>ΑΡΚΕΤΑ</c:v>
                </c:pt>
                <c:pt idx="3">
                  <c:v>ΠΟΛΎ</c:v>
                </c:pt>
                <c:pt idx="4">
                  <c:v>ΔΑ</c:v>
                </c:pt>
              </c:strCache>
            </c:strRef>
          </c:cat>
          <c:val>
            <c:numRef>
              <c:f>Sheet1!$B$2:$B$6</c:f>
              <c:numCache>
                <c:formatCode>0.0%</c:formatCode>
                <c:ptCount val="5"/>
                <c:pt idx="0">
                  <c:v>0.14000000000000001</c:v>
                </c:pt>
                <c:pt idx="1">
                  <c:v>0.48</c:v>
                </c:pt>
                <c:pt idx="2">
                  <c:v>0.28999999999999998</c:v>
                </c:pt>
                <c:pt idx="3">
                  <c:v>0.04</c:v>
                </c:pt>
                <c:pt idx="4">
                  <c:v>0.05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93A6-4F4E-B045-853047B673E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8754432"/>
        <c:axId val="88768512"/>
      </c:barChart>
      <c:catAx>
        <c:axId val="8875443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>
                <a:latin typeface="Cambria" panose="02040503050406030204" pitchFamily="18" charset="0"/>
                <a:ea typeface="Cambria" panose="02040503050406030204" pitchFamily="18" charset="0"/>
              </a:defRPr>
            </a:pPr>
            <a:endParaRPr lang="en-GR"/>
          </a:p>
        </c:txPr>
        <c:crossAx val="88768512"/>
        <c:crosses val="autoZero"/>
        <c:auto val="1"/>
        <c:lblAlgn val="ctr"/>
        <c:lblOffset val="100"/>
        <c:noMultiLvlLbl val="0"/>
      </c:catAx>
      <c:valAx>
        <c:axId val="88768512"/>
        <c:scaling>
          <c:orientation val="minMax"/>
        </c:scaling>
        <c:delete val="1"/>
        <c:axPos val="l"/>
        <c:numFmt formatCode="0.0%" sourceLinked="1"/>
        <c:majorTickMark val="out"/>
        <c:minorTickMark val="none"/>
        <c:tickLblPos val="none"/>
        <c:crossAx val="8875443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GR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0396469826190218E-4"/>
          <c:y val="5.0959625084266706E-2"/>
          <c:w val="0.96605880670101685"/>
          <c:h val="0.8342459856563868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chemeClr val="accent1"/>
            </a:solidFill>
            <a:scene3d>
              <a:camera prst="orthographicFront"/>
              <a:lightRig rig="threePt" dir="t"/>
            </a:scene3d>
            <a:sp3d prstMaterial="plastic">
              <a:bevelT w="1270000"/>
              <a:bevelB w="1270000"/>
            </a:sp3d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93A6-4F4E-B045-853047B673EB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93A6-4F4E-B045-853047B673EB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93A6-4F4E-B045-853047B673EB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93A6-4F4E-B045-853047B673EB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93A6-4F4E-B045-853047B673EB}"/>
              </c:ext>
            </c:extLst>
          </c:dPt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93A6-4F4E-B045-853047B673EB}"/>
              </c:ext>
            </c:extLst>
          </c:dPt>
          <c:dLbls>
            <c:dLbl>
              <c:idx val="0"/>
              <c:layout>
                <c:manualLayout>
                  <c:x val="4.6351473568933483E-3"/>
                  <c:y val="-2.950627456589755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93A6-4F4E-B045-853047B673EB}"/>
                </c:ext>
              </c:extLst>
            </c:dLbl>
            <c:dLbl>
              <c:idx val="1"/>
              <c:layout>
                <c:manualLayout>
                  <c:x val="9.2626415456485093E-3"/>
                  <c:y val="-1.96422419611216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3A6-4F4E-B045-853047B673EB}"/>
                </c:ext>
              </c:extLst>
            </c:dLbl>
            <c:dLbl>
              <c:idx val="2"/>
              <c:layout>
                <c:manualLayout>
                  <c:x val="4.6347829203153374E-3"/>
                  <c:y val="-1.83208459835325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3A6-4F4E-B045-853047B673EB}"/>
                </c:ext>
              </c:extLst>
            </c:dLbl>
            <c:dLbl>
              <c:idx val="3"/>
              <c:layout>
                <c:manualLayout>
                  <c:x val="-1.5371934860606061E-3"/>
                  <c:y val="-2.98765636048987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3A6-4F4E-B045-853047B673EB}"/>
                </c:ext>
              </c:extLst>
            </c:dLbl>
            <c:dLbl>
              <c:idx val="4"/>
              <c:layout>
                <c:manualLayout>
                  <c:x val="0"/>
                  <c:y val="-1.117726945751304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93A6-4F4E-B045-853047B673EB}"/>
                </c:ext>
              </c:extLst>
            </c:dLbl>
            <c:dLbl>
              <c:idx val="5"/>
              <c:layout>
                <c:manualLayout>
                  <c:x val="3.9997812773403408E-3"/>
                  <c:y val="-2.37804861243175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3A6-4F4E-B045-853047B673E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400" b="1"/>
                </a:pPr>
                <a:endParaRPr lang="en-G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ΚΑΘΟΛΟΥ</c:v>
                </c:pt>
                <c:pt idx="1">
                  <c:v>ΛΙΓΟ</c:v>
                </c:pt>
                <c:pt idx="2">
                  <c:v>ΑΡΚΕΤΑ</c:v>
                </c:pt>
                <c:pt idx="3">
                  <c:v>ΠΟΛΎ</c:v>
                </c:pt>
                <c:pt idx="4">
                  <c:v>ΔΑ</c:v>
                </c:pt>
              </c:strCache>
            </c:strRef>
          </c:cat>
          <c:val>
            <c:numRef>
              <c:f>Sheet1!$B$2:$B$6</c:f>
              <c:numCache>
                <c:formatCode>0.0%</c:formatCode>
                <c:ptCount val="5"/>
                <c:pt idx="0">
                  <c:v>0.27</c:v>
                </c:pt>
                <c:pt idx="1">
                  <c:v>0.53</c:v>
                </c:pt>
                <c:pt idx="2">
                  <c:v>0.13</c:v>
                </c:pt>
                <c:pt idx="3">
                  <c:v>0.02</c:v>
                </c:pt>
                <c:pt idx="4">
                  <c:v>0.05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93A6-4F4E-B045-853047B673E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8754432"/>
        <c:axId val="88768512"/>
      </c:barChart>
      <c:catAx>
        <c:axId val="8875443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>
                <a:latin typeface="Cambria" panose="02040503050406030204" pitchFamily="18" charset="0"/>
                <a:ea typeface="Cambria" panose="02040503050406030204" pitchFamily="18" charset="0"/>
              </a:defRPr>
            </a:pPr>
            <a:endParaRPr lang="en-GR"/>
          </a:p>
        </c:txPr>
        <c:crossAx val="88768512"/>
        <c:crosses val="autoZero"/>
        <c:auto val="1"/>
        <c:lblAlgn val="ctr"/>
        <c:lblOffset val="100"/>
        <c:noMultiLvlLbl val="0"/>
      </c:catAx>
      <c:valAx>
        <c:axId val="88768512"/>
        <c:scaling>
          <c:orientation val="minMax"/>
        </c:scaling>
        <c:delete val="1"/>
        <c:axPos val="l"/>
        <c:numFmt formatCode="0.0%" sourceLinked="1"/>
        <c:majorTickMark val="out"/>
        <c:minorTickMark val="none"/>
        <c:tickLblPos val="none"/>
        <c:crossAx val="8875443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GR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30130865760840436"/>
          <c:y val="2.2799917656990298E-2"/>
          <c:w val="0.66882327506134875"/>
          <c:h val="0.91923642816450091"/>
        </c:manualLayout>
      </c:layout>
      <c:bar3D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chemeClr val="accent1"/>
            </a:solidFill>
            <a:scene3d>
              <a:camera prst="orthographicFront"/>
              <a:lightRig rig="threePt" dir="t">
                <a:rot lat="0" lon="0" rev="1200000"/>
              </a:lightRig>
            </a:scene3d>
            <a:sp3d prstMaterial="metal">
              <a:bevelT w="1270000" h="152400"/>
              <a:bevelB w="1346200" h="127000"/>
            </a:sp3d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7397-4693-97C4-83040CEE4DD9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7397-4693-97C4-83040CEE4DD9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7397-4693-97C4-83040CEE4DD9}"/>
              </c:ext>
            </c:extLst>
          </c:dPt>
          <c:dPt>
            <c:idx val="8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7-7397-4693-97C4-83040CEE4DD9}"/>
              </c:ext>
            </c:extLst>
          </c:dPt>
          <c:dPt>
            <c:idx val="9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8-7397-4693-97C4-83040CEE4DD9}"/>
              </c:ext>
            </c:extLst>
          </c:dPt>
          <c:dPt>
            <c:idx val="1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9-7397-4693-97C4-83040CEE4DD9}"/>
              </c:ext>
            </c:extLst>
          </c:dPt>
          <c:dLbls>
            <c:dLbl>
              <c:idx val="0"/>
              <c:layout>
                <c:manualLayout>
                  <c:x val="1.9444444444444545E-2"/>
                  <c:y val="-7.616922763203700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397-4693-97C4-83040CEE4DD9}"/>
                </c:ext>
              </c:extLst>
            </c:dLbl>
            <c:dLbl>
              <c:idx val="1"/>
              <c:layout>
                <c:manualLayout>
                  <c:x val="1.2500000000000001E-2"/>
                  <c:y val="-1.291995333896116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397-4693-97C4-83040CEE4DD9}"/>
                </c:ext>
              </c:extLst>
            </c:dLbl>
            <c:dLbl>
              <c:idx val="2"/>
              <c:layout>
                <c:manualLayout>
                  <c:x val="9.7222222222222224E-3"/>
                  <c:y val="-7.616927871672568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397-4693-97C4-83040CEE4DD9}"/>
                </c:ext>
              </c:extLst>
            </c:dLbl>
            <c:dLbl>
              <c:idx val="3"/>
              <c:layout>
                <c:manualLayout>
                  <c:x val="6.9444444444444441E-3"/>
                  <c:y val="-6.358643702116183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397-4693-97C4-83040CEE4DD9}"/>
                </c:ext>
              </c:extLst>
            </c:dLbl>
            <c:dLbl>
              <c:idx val="4"/>
              <c:layout>
                <c:manualLayout>
                  <c:x val="1.5155728089530971E-2"/>
                  <c:y val="-2.533324184110056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920-4290-8477-2CC2F59CC74A}"/>
                </c:ext>
              </c:extLst>
            </c:dLbl>
            <c:dLbl>
              <c:idx val="8"/>
              <c:layout>
                <c:manualLayout>
                  <c:x val="2.7776684164479439E-3"/>
                  <c:y val="-1.45708030198820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7397-4693-97C4-83040CEE4DD9}"/>
                </c:ext>
              </c:extLst>
            </c:dLbl>
            <c:dLbl>
              <c:idx val="9"/>
              <c:layout>
                <c:manualLayout>
                  <c:x val="8.3333333333334356E-3"/>
                  <c:y val="-8.858256721886507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7397-4693-97C4-83040CEE4DD9}"/>
                </c:ext>
              </c:extLst>
            </c:dLbl>
            <c:dLbl>
              <c:idx val="10"/>
              <c:layout>
                <c:manualLayout>
                  <c:x val="8.3333333333332309E-3"/>
                  <c:y val="-5.066648368220066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7397-4693-97C4-83040CEE4DD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b="1"/>
                </a:pPr>
                <a:endParaRPr lang="en-G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Ευκαιρίες διάδρασης και διασκέδασης επαγγελματιών</c:v>
                </c:pt>
                <c:pt idx="1">
                  <c:v>Συνέδρια, ομιλίες και ενημερωτικές εκδηλώσεις </c:v>
                </c:pt>
                <c:pt idx="2">
                  <c:v>Επιμορφωτικά προγρ/τα και εργαστήρια  </c:v>
                </c:pt>
                <c:pt idx="3">
                  <c:v>Ευκαιρίες δικτύωσης (networking) επαγγελματιών</c:v>
                </c:pt>
                <c:pt idx="4">
                  <c:v>Υποστήριξη σε ζητήματα επαγγελματικής-προσωπικής ισορροπίας (εργασιακή κόπωση , ψυχολογική υποστήριξη)</c:v>
                </c:pt>
              </c:strCache>
            </c:strRef>
          </c:cat>
          <c:val>
            <c:numRef>
              <c:f>Sheet1!$B$2:$B$6</c:f>
              <c:numCache>
                <c:formatCode>0.0%</c:formatCode>
                <c:ptCount val="5"/>
                <c:pt idx="0">
                  <c:v>0.17</c:v>
                </c:pt>
                <c:pt idx="1">
                  <c:v>0.2</c:v>
                </c:pt>
                <c:pt idx="2">
                  <c:v>0.4</c:v>
                </c:pt>
                <c:pt idx="3">
                  <c:v>0.44</c:v>
                </c:pt>
                <c:pt idx="4">
                  <c:v>0.46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7397-4693-97C4-83040CEE4DD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74672000"/>
        <c:axId val="74673536"/>
        <c:axId val="0"/>
      </c:bar3DChart>
      <c:catAx>
        <c:axId val="74672000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GR"/>
          </a:p>
        </c:txPr>
        <c:crossAx val="74673536"/>
        <c:crosses val="autoZero"/>
        <c:auto val="1"/>
        <c:lblAlgn val="ctr"/>
        <c:lblOffset val="100"/>
        <c:noMultiLvlLbl val="0"/>
      </c:catAx>
      <c:valAx>
        <c:axId val="74673536"/>
        <c:scaling>
          <c:orientation val="minMax"/>
        </c:scaling>
        <c:delete val="1"/>
        <c:axPos val="b"/>
        <c:numFmt formatCode="0%" sourceLinked="0"/>
        <c:majorTickMark val="out"/>
        <c:minorTickMark val="none"/>
        <c:tickLblPos val="none"/>
        <c:crossAx val="7467200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GR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0396469826190218E-4"/>
          <c:y val="5.0959625084266706E-2"/>
          <c:w val="0.96605880670101685"/>
          <c:h val="0.8342459856563868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chemeClr val="accent1"/>
            </a:solidFill>
            <a:scene3d>
              <a:camera prst="orthographicFront"/>
              <a:lightRig rig="threePt" dir="t"/>
            </a:scene3d>
            <a:sp3d prstMaterial="plastic">
              <a:bevelT w="1270000"/>
              <a:bevelB w="1270000"/>
            </a:sp3d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93A6-4F4E-B045-853047B673EB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93A6-4F4E-B045-853047B673EB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93A6-4F4E-B045-853047B673EB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93A6-4F4E-B045-853047B673EB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93A6-4F4E-B045-853047B673EB}"/>
              </c:ext>
            </c:extLst>
          </c:dPt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93A6-4F4E-B045-853047B673EB}"/>
              </c:ext>
            </c:extLst>
          </c:dPt>
          <c:dLbls>
            <c:dLbl>
              <c:idx val="0"/>
              <c:layout>
                <c:manualLayout>
                  <c:x val="4.6351473568933483E-3"/>
                  <c:y val="-2.950627456589755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93A6-4F4E-B045-853047B673EB}"/>
                </c:ext>
              </c:extLst>
            </c:dLbl>
            <c:dLbl>
              <c:idx val="1"/>
              <c:layout>
                <c:manualLayout>
                  <c:x val="9.2626415456485093E-3"/>
                  <c:y val="-1.96422419611216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3A6-4F4E-B045-853047B673EB}"/>
                </c:ext>
              </c:extLst>
            </c:dLbl>
            <c:dLbl>
              <c:idx val="2"/>
              <c:layout>
                <c:manualLayout>
                  <c:x val="4.6347829203153374E-3"/>
                  <c:y val="-1.83208459835325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3A6-4F4E-B045-853047B673EB}"/>
                </c:ext>
              </c:extLst>
            </c:dLbl>
            <c:dLbl>
              <c:idx val="3"/>
              <c:layout>
                <c:manualLayout>
                  <c:x val="-1.5371934860606061E-3"/>
                  <c:y val="-2.98765636048987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3A6-4F4E-B045-853047B673EB}"/>
                </c:ext>
              </c:extLst>
            </c:dLbl>
            <c:dLbl>
              <c:idx val="4"/>
              <c:layout>
                <c:manualLayout>
                  <c:x val="0"/>
                  <c:y val="-1.117726945751304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93A6-4F4E-B045-853047B673EB}"/>
                </c:ext>
              </c:extLst>
            </c:dLbl>
            <c:dLbl>
              <c:idx val="5"/>
              <c:layout>
                <c:manualLayout>
                  <c:x val="3.9997812773403408E-3"/>
                  <c:y val="-2.37804861243175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3A6-4F4E-B045-853047B673E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400" b="1"/>
                </a:pPr>
                <a:endParaRPr lang="en-G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1 με 2</c:v>
                </c:pt>
                <c:pt idx="1">
                  <c:v>3 με 4</c:v>
                </c:pt>
                <c:pt idx="2">
                  <c:v>4 με 6</c:v>
                </c:pt>
                <c:pt idx="3">
                  <c:v>Πάνω από 6</c:v>
                </c:pt>
              </c:strCache>
            </c:strRef>
          </c:cat>
          <c:val>
            <c:numRef>
              <c:f>Sheet1!$B$2:$B$5</c:f>
              <c:numCache>
                <c:formatCode>0.0%</c:formatCode>
                <c:ptCount val="4"/>
                <c:pt idx="0">
                  <c:v>0.36</c:v>
                </c:pt>
                <c:pt idx="1">
                  <c:v>0.47</c:v>
                </c:pt>
                <c:pt idx="2">
                  <c:v>0.12</c:v>
                </c:pt>
                <c:pt idx="3">
                  <c:v>0.05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93A6-4F4E-B045-853047B673E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8754432"/>
        <c:axId val="88768512"/>
      </c:barChart>
      <c:catAx>
        <c:axId val="8875443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800">
                <a:latin typeface="Cambria" panose="02040503050406030204" pitchFamily="18" charset="0"/>
                <a:ea typeface="Cambria" panose="02040503050406030204" pitchFamily="18" charset="0"/>
              </a:defRPr>
            </a:pPr>
            <a:endParaRPr lang="en-GR"/>
          </a:p>
        </c:txPr>
        <c:crossAx val="88768512"/>
        <c:crosses val="autoZero"/>
        <c:auto val="1"/>
        <c:lblAlgn val="ctr"/>
        <c:lblOffset val="100"/>
        <c:noMultiLvlLbl val="0"/>
      </c:catAx>
      <c:valAx>
        <c:axId val="88768512"/>
        <c:scaling>
          <c:orientation val="minMax"/>
        </c:scaling>
        <c:delete val="1"/>
        <c:axPos val="l"/>
        <c:numFmt formatCode="0.0%" sourceLinked="1"/>
        <c:majorTickMark val="out"/>
        <c:minorTickMark val="none"/>
        <c:tickLblPos val="none"/>
        <c:crossAx val="8875443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GR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GR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ΗΛΙΚΙΑ</c:v>
                </c:pt>
              </c:strCache>
            </c:strRef>
          </c:tx>
          <c:spPr>
            <a:solidFill>
              <a:srgbClr val="582469"/>
            </a:solidFill>
          </c:spPr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390B-4406-A864-A1F7786F857C}"/>
              </c:ext>
            </c:extLst>
          </c:dPt>
          <c:dPt>
            <c:idx val="1"/>
            <c:bubble3D val="0"/>
            <c:spPr>
              <a:solidFill>
                <a:schemeClr val="accent1">
                  <a:lumMod val="20000"/>
                  <a:lumOff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390B-4406-A864-A1F7786F857C}"/>
              </c:ext>
            </c:extLst>
          </c:dPt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90B-4406-A864-A1F7786F857C}"/>
                </c:ext>
              </c:extLst>
            </c:dLbl>
            <c:dLbl>
              <c:idx val="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90B-4406-A864-A1F7786F857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GR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25-29</c:v>
                </c:pt>
                <c:pt idx="1">
                  <c:v>30-35</c:v>
                </c:pt>
              </c:strCache>
            </c:strRef>
          </c:cat>
          <c:val>
            <c:numRef>
              <c:f>Sheet1!$B$2:$B$3</c:f>
              <c:numCache>
                <c:formatCode>0%</c:formatCode>
                <c:ptCount val="2"/>
                <c:pt idx="0">
                  <c:v>0.55000000000000004</c:v>
                </c:pt>
                <c:pt idx="1">
                  <c:v>0.45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90B-4406-A864-A1F7786F857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G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G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GR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ΠΕΡΙΟΧΗ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G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ΑΝΑΤΟΛΙΚΑ</c:v>
                </c:pt>
                <c:pt idx="1">
                  <c:v>ΚΕΝΤΡΟ</c:v>
                </c:pt>
                <c:pt idx="2">
                  <c:v>ΔΥΤΙΚΑ</c:v>
                </c:pt>
                <c:pt idx="3">
                  <c:v>ΔΑ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0.39</c:v>
                </c:pt>
                <c:pt idx="1">
                  <c:v>0.28999999999999998</c:v>
                </c:pt>
                <c:pt idx="2">
                  <c:v>0.3</c:v>
                </c:pt>
                <c:pt idx="3">
                  <c:v>0.02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254-4C82-82A5-7B34B3C14D7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26359952"/>
        <c:axId val="526359296"/>
      </c:barChart>
      <c:catAx>
        <c:axId val="5263599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GR"/>
          </a:p>
        </c:txPr>
        <c:crossAx val="526359296"/>
        <c:crosses val="autoZero"/>
        <c:auto val="1"/>
        <c:lblAlgn val="ctr"/>
        <c:lblOffset val="100"/>
        <c:noMultiLvlLbl val="0"/>
      </c:catAx>
      <c:valAx>
        <c:axId val="526359296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5263599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GR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30130865760840436"/>
          <c:y val="2.2799917656990298E-2"/>
          <c:w val="0.62461909448818898"/>
          <c:h val="0.86856994448230029"/>
        </c:manualLayout>
      </c:layout>
      <c:bar3D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chemeClr val="accent1"/>
            </a:solidFill>
            <a:scene3d>
              <a:camera prst="orthographicFront"/>
              <a:lightRig rig="threePt" dir="t">
                <a:rot lat="0" lon="0" rev="1200000"/>
              </a:lightRig>
            </a:scene3d>
            <a:sp3d prstMaterial="metal">
              <a:bevelT w="1270000" h="152400"/>
              <a:bevelB w="1346200" h="127000"/>
            </a:sp3d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7397-4693-97C4-83040CEE4DD9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7397-4693-97C4-83040CEE4DD9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7397-4693-97C4-83040CEE4DD9}"/>
              </c:ext>
            </c:extLst>
          </c:dPt>
          <c:dPt>
            <c:idx val="8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7-7397-4693-97C4-83040CEE4DD9}"/>
              </c:ext>
            </c:extLst>
          </c:dPt>
          <c:dPt>
            <c:idx val="9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8-7397-4693-97C4-83040CEE4DD9}"/>
              </c:ext>
            </c:extLst>
          </c:dPt>
          <c:dPt>
            <c:idx val="1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9-7397-4693-97C4-83040CEE4DD9}"/>
              </c:ext>
            </c:extLst>
          </c:dPt>
          <c:dLbls>
            <c:dLbl>
              <c:idx val="0"/>
              <c:layout>
                <c:manualLayout>
                  <c:x val="1.9444444444444545E-2"/>
                  <c:y val="-7.616922763203700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397-4693-97C4-83040CEE4DD9}"/>
                </c:ext>
              </c:extLst>
            </c:dLbl>
            <c:dLbl>
              <c:idx val="1"/>
              <c:layout>
                <c:manualLayout>
                  <c:x val="1.2500000000000001E-2"/>
                  <c:y val="-1.291995333896116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397-4693-97C4-83040CEE4DD9}"/>
                </c:ext>
              </c:extLst>
            </c:dLbl>
            <c:dLbl>
              <c:idx val="2"/>
              <c:layout>
                <c:manualLayout>
                  <c:x val="9.7222222222222224E-3"/>
                  <c:y val="-7.616927871672568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397-4693-97C4-83040CEE4DD9}"/>
                </c:ext>
              </c:extLst>
            </c:dLbl>
            <c:dLbl>
              <c:idx val="3"/>
              <c:layout>
                <c:manualLayout>
                  <c:x val="6.9444444444444441E-3"/>
                  <c:y val="-6.358643702116183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397-4693-97C4-83040CEE4DD9}"/>
                </c:ext>
              </c:extLst>
            </c:dLbl>
            <c:dLbl>
              <c:idx val="8"/>
              <c:layout>
                <c:manualLayout>
                  <c:x val="2.7776684164479439E-3"/>
                  <c:y val="-1.45708030198820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7397-4693-97C4-83040CEE4DD9}"/>
                </c:ext>
              </c:extLst>
            </c:dLbl>
            <c:dLbl>
              <c:idx val="9"/>
              <c:layout>
                <c:manualLayout>
                  <c:x val="8.3333333333334356E-3"/>
                  <c:y val="-8.858256721886507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7397-4693-97C4-83040CEE4DD9}"/>
                </c:ext>
              </c:extLst>
            </c:dLbl>
            <c:dLbl>
              <c:idx val="10"/>
              <c:layout>
                <c:manualLayout>
                  <c:x val="8.3333333333332309E-3"/>
                  <c:y val="-5.066648368220066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7397-4693-97C4-83040CEE4DD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b="1"/>
                </a:pPr>
                <a:endParaRPr lang="en-G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Αναζητώ εργασία</c:v>
                </c:pt>
                <c:pt idx="1">
                  <c:v>Δημόσιοι Υπάλληλοι</c:v>
                </c:pt>
                <c:pt idx="2">
                  <c:v>Ελεύθεροι επαγγελματίες</c:v>
                </c:pt>
                <c:pt idx="3">
                  <c:v>Ιδιωτικοί υπάλληλοι</c:v>
                </c:pt>
              </c:strCache>
            </c:strRef>
          </c:cat>
          <c:val>
            <c:numRef>
              <c:f>Sheet1!$B$2:$B$5</c:f>
              <c:numCache>
                <c:formatCode>0.0%</c:formatCode>
                <c:ptCount val="4"/>
                <c:pt idx="0">
                  <c:v>0.28999999999999998</c:v>
                </c:pt>
                <c:pt idx="1">
                  <c:v>0.05</c:v>
                </c:pt>
                <c:pt idx="2">
                  <c:v>0.19</c:v>
                </c:pt>
                <c:pt idx="3">
                  <c:v>0.47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7397-4693-97C4-83040CEE4DD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74672000"/>
        <c:axId val="74673536"/>
        <c:axId val="0"/>
      </c:bar3DChart>
      <c:catAx>
        <c:axId val="74672000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GR"/>
          </a:p>
        </c:txPr>
        <c:crossAx val="74673536"/>
        <c:crosses val="autoZero"/>
        <c:auto val="1"/>
        <c:lblAlgn val="ctr"/>
        <c:lblOffset val="100"/>
        <c:noMultiLvlLbl val="0"/>
      </c:catAx>
      <c:valAx>
        <c:axId val="74673536"/>
        <c:scaling>
          <c:orientation val="minMax"/>
        </c:scaling>
        <c:delete val="1"/>
        <c:axPos val="b"/>
        <c:numFmt formatCode="0%" sourceLinked="0"/>
        <c:majorTickMark val="out"/>
        <c:minorTickMark val="none"/>
        <c:tickLblPos val="none"/>
        <c:crossAx val="7467200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GR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30130865760840436"/>
          <c:y val="2.2799917656990298E-2"/>
          <c:w val="0.62461909448818898"/>
          <c:h val="0.86856994448230029"/>
        </c:manualLayout>
      </c:layout>
      <c:bar3D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chemeClr val="accent1"/>
            </a:solidFill>
            <a:scene3d>
              <a:camera prst="orthographicFront"/>
              <a:lightRig rig="threePt" dir="t">
                <a:rot lat="0" lon="0" rev="1200000"/>
              </a:lightRig>
            </a:scene3d>
            <a:sp3d prstMaterial="metal">
              <a:bevelT w="1270000" h="152400"/>
              <a:bevelB w="1346200" h="127000"/>
            </a:sp3d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7397-4693-97C4-83040CEE4DD9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7397-4693-97C4-83040CEE4DD9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7397-4693-97C4-83040CEE4DD9}"/>
              </c:ext>
            </c:extLst>
          </c:dPt>
          <c:dPt>
            <c:idx val="8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7-7397-4693-97C4-83040CEE4DD9}"/>
              </c:ext>
            </c:extLst>
          </c:dPt>
          <c:dPt>
            <c:idx val="9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8-7397-4693-97C4-83040CEE4DD9}"/>
              </c:ext>
            </c:extLst>
          </c:dPt>
          <c:dPt>
            <c:idx val="1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9-7397-4693-97C4-83040CEE4DD9}"/>
              </c:ext>
            </c:extLst>
          </c:dPt>
          <c:dLbls>
            <c:dLbl>
              <c:idx val="0"/>
              <c:layout>
                <c:manualLayout>
                  <c:x val="1.9444444444444545E-2"/>
                  <c:y val="-7.616922763203700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397-4693-97C4-83040CEE4DD9}"/>
                </c:ext>
              </c:extLst>
            </c:dLbl>
            <c:dLbl>
              <c:idx val="1"/>
              <c:layout>
                <c:manualLayout>
                  <c:x val="1.2500000000000001E-2"/>
                  <c:y val="-1.291995333896116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397-4693-97C4-83040CEE4DD9}"/>
                </c:ext>
              </c:extLst>
            </c:dLbl>
            <c:dLbl>
              <c:idx val="2"/>
              <c:layout>
                <c:manualLayout>
                  <c:x val="9.7222222222222224E-3"/>
                  <c:y val="-7.616927871672568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397-4693-97C4-83040CEE4DD9}"/>
                </c:ext>
              </c:extLst>
            </c:dLbl>
            <c:dLbl>
              <c:idx val="3"/>
              <c:layout>
                <c:manualLayout>
                  <c:x val="6.9444444444444441E-3"/>
                  <c:y val="-6.358643702116183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397-4693-97C4-83040CEE4DD9}"/>
                </c:ext>
              </c:extLst>
            </c:dLbl>
            <c:dLbl>
              <c:idx val="8"/>
              <c:layout>
                <c:manualLayout>
                  <c:x val="2.7776684164479439E-3"/>
                  <c:y val="-1.45708030198820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7397-4693-97C4-83040CEE4DD9}"/>
                </c:ext>
              </c:extLst>
            </c:dLbl>
            <c:dLbl>
              <c:idx val="9"/>
              <c:layout>
                <c:manualLayout>
                  <c:x val="8.3333333333334356E-3"/>
                  <c:y val="-8.858256721886507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7397-4693-97C4-83040CEE4DD9}"/>
                </c:ext>
              </c:extLst>
            </c:dLbl>
            <c:dLbl>
              <c:idx val="10"/>
              <c:layout>
                <c:manualLayout>
                  <c:x val="8.3333333333332309E-3"/>
                  <c:y val="-5.066648368220066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7397-4693-97C4-83040CEE4DD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b="1"/>
                </a:pPr>
                <a:endParaRPr lang="en-G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Από τη σχολή</c:v>
                </c:pt>
                <c:pt idx="1">
                  <c:v>ΟΑΕΔ</c:v>
                </c:pt>
                <c:pt idx="2">
                  <c:v>Γνωστοί/φίλοι/networking</c:v>
                </c:pt>
                <c:pt idx="3">
                  <c:v>Διαδίκτυο</c:v>
                </c:pt>
              </c:strCache>
            </c:strRef>
          </c:cat>
          <c:val>
            <c:numRef>
              <c:f>Sheet1!$B$2:$B$5</c:f>
              <c:numCache>
                <c:formatCode>0.0%</c:formatCode>
                <c:ptCount val="4"/>
                <c:pt idx="0">
                  <c:v>0.02</c:v>
                </c:pt>
                <c:pt idx="1">
                  <c:v>0.06</c:v>
                </c:pt>
                <c:pt idx="2">
                  <c:v>0.16</c:v>
                </c:pt>
                <c:pt idx="3">
                  <c:v>0.76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7397-4693-97C4-83040CEE4DD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74672000"/>
        <c:axId val="74673536"/>
        <c:axId val="0"/>
      </c:bar3DChart>
      <c:catAx>
        <c:axId val="74672000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GR"/>
          </a:p>
        </c:txPr>
        <c:crossAx val="74673536"/>
        <c:crosses val="autoZero"/>
        <c:auto val="1"/>
        <c:lblAlgn val="ctr"/>
        <c:lblOffset val="100"/>
        <c:noMultiLvlLbl val="0"/>
      </c:catAx>
      <c:valAx>
        <c:axId val="74673536"/>
        <c:scaling>
          <c:orientation val="minMax"/>
        </c:scaling>
        <c:delete val="1"/>
        <c:axPos val="b"/>
        <c:numFmt formatCode="0%" sourceLinked="0"/>
        <c:majorTickMark val="out"/>
        <c:minorTickMark val="none"/>
        <c:tickLblPos val="none"/>
        <c:crossAx val="7467200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GR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0396469826190218E-4"/>
          <c:y val="5.0959625084266706E-2"/>
          <c:w val="0.96605880670101685"/>
          <c:h val="0.8342459856563868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BECA-49CD-ACED-CD4D219D7AAD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BECA-49CD-ACED-CD4D219D7AAD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BECA-49CD-ACED-CD4D219D7AAD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BECA-49CD-ACED-CD4D219D7AAD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BECA-49CD-ACED-CD4D219D7AAD}"/>
              </c:ext>
            </c:extLst>
          </c:dPt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BECA-49CD-ACED-CD4D219D7AAD}"/>
              </c:ext>
            </c:extLst>
          </c:dPt>
          <c:dLbls>
            <c:dLbl>
              <c:idx val="0"/>
              <c:layout>
                <c:manualLayout>
                  <c:x val="4.6351473568933483E-3"/>
                  <c:y val="-2.950627456589755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ECA-49CD-ACED-CD4D219D7AAD}"/>
                </c:ext>
              </c:extLst>
            </c:dLbl>
            <c:dLbl>
              <c:idx val="1"/>
              <c:layout>
                <c:manualLayout>
                  <c:x val="9.2626415456485093E-3"/>
                  <c:y val="-1.96422419611216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ECA-49CD-ACED-CD4D219D7AAD}"/>
                </c:ext>
              </c:extLst>
            </c:dLbl>
            <c:dLbl>
              <c:idx val="2"/>
              <c:layout>
                <c:manualLayout>
                  <c:x val="4.6347829203153374E-3"/>
                  <c:y val="-1.83208459835325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ECA-49CD-ACED-CD4D219D7AAD}"/>
                </c:ext>
              </c:extLst>
            </c:dLbl>
            <c:dLbl>
              <c:idx val="3"/>
              <c:layout>
                <c:manualLayout>
                  <c:x val="-1.5371934860606061E-3"/>
                  <c:y val="-2.98765636048987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ECA-49CD-ACED-CD4D219D7AAD}"/>
                </c:ext>
              </c:extLst>
            </c:dLbl>
            <c:dLbl>
              <c:idx val="4"/>
              <c:layout>
                <c:manualLayout>
                  <c:x val="0"/>
                  <c:y val="-1.117726945751304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BECA-49CD-ACED-CD4D219D7AAD}"/>
                </c:ext>
              </c:extLst>
            </c:dLbl>
            <c:dLbl>
              <c:idx val="5"/>
              <c:layout>
                <c:manualLayout>
                  <c:x val="3.9997812773403408E-3"/>
                  <c:y val="-2.37804861243175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ECA-49CD-ACED-CD4D219D7AA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G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ΠΟΛΎ ΑΡΝΗΤΙΚΑ</c:v>
                </c:pt>
                <c:pt idx="1">
                  <c:v>ΑΡΝΗΤΙΚΑ</c:v>
                </c:pt>
                <c:pt idx="2">
                  <c:v>ΘΕΤΙΚΑ</c:v>
                </c:pt>
                <c:pt idx="3">
                  <c:v>ΠΟΛΎ ΘΕΤΙΚΑ</c:v>
                </c:pt>
                <c:pt idx="4">
                  <c:v>ΔΑ</c:v>
                </c:pt>
              </c:strCache>
            </c:strRef>
          </c:cat>
          <c:val>
            <c:numRef>
              <c:f>Sheet1!$B$2:$B$6</c:f>
              <c:numCache>
                <c:formatCode>0.0%</c:formatCode>
                <c:ptCount val="5"/>
                <c:pt idx="0">
                  <c:v>0.38</c:v>
                </c:pt>
                <c:pt idx="1">
                  <c:v>0.37</c:v>
                </c:pt>
                <c:pt idx="2">
                  <c:v>0.11</c:v>
                </c:pt>
                <c:pt idx="3">
                  <c:v>0.06</c:v>
                </c:pt>
                <c:pt idx="4">
                  <c:v>0.08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BECA-49CD-ACED-CD4D219D7AA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713608176"/>
        <c:axId val="713610352"/>
      </c:barChart>
      <c:catAx>
        <c:axId val="71360817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GR"/>
          </a:p>
        </c:txPr>
        <c:crossAx val="713610352"/>
        <c:crosses val="autoZero"/>
        <c:auto val="1"/>
        <c:lblAlgn val="ctr"/>
        <c:lblOffset val="100"/>
        <c:noMultiLvlLbl val="0"/>
      </c:catAx>
      <c:valAx>
        <c:axId val="7136103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one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GR"/>
          </a:p>
        </c:txPr>
        <c:crossAx val="7136081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GR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0396469826190218E-4"/>
          <c:y val="5.0959625084266706E-2"/>
          <c:w val="0.96605880670101685"/>
          <c:h val="0.8342459856563868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chemeClr val="accent1"/>
            </a:solidFill>
            <a:scene3d>
              <a:camera prst="orthographicFront"/>
              <a:lightRig rig="threePt" dir="t"/>
            </a:scene3d>
            <a:sp3d prstMaterial="plastic">
              <a:bevelT w="1270000"/>
              <a:bevelB w="1270000"/>
            </a:sp3d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93A6-4F4E-B045-853047B673EB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93A6-4F4E-B045-853047B673EB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93A6-4F4E-B045-853047B673EB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93A6-4F4E-B045-853047B673EB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93A6-4F4E-B045-853047B673EB}"/>
              </c:ext>
            </c:extLst>
          </c:dPt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93A6-4F4E-B045-853047B673EB}"/>
              </c:ext>
            </c:extLst>
          </c:dPt>
          <c:dLbls>
            <c:dLbl>
              <c:idx val="0"/>
              <c:layout>
                <c:manualLayout>
                  <c:x val="4.6351473568933483E-3"/>
                  <c:y val="-2.950627456589755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93A6-4F4E-B045-853047B673EB}"/>
                </c:ext>
              </c:extLst>
            </c:dLbl>
            <c:dLbl>
              <c:idx val="1"/>
              <c:layout>
                <c:manualLayout>
                  <c:x val="9.2626415456485093E-3"/>
                  <c:y val="-1.96422419611216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3A6-4F4E-B045-853047B673EB}"/>
                </c:ext>
              </c:extLst>
            </c:dLbl>
            <c:dLbl>
              <c:idx val="2"/>
              <c:layout>
                <c:manualLayout>
                  <c:x val="4.6347829203153374E-3"/>
                  <c:y val="-1.83208459835325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3A6-4F4E-B045-853047B673EB}"/>
                </c:ext>
              </c:extLst>
            </c:dLbl>
            <c:dLbl>
              <c:idx val="3"/>
              <c:layout>
                <c:manualLayout>
                  <c:x val="-1.5371934860606061E-3"/>
                  <c:y val="-2.98765636048987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3A6-4F4E-B045-853047B673EB}"/>
                </c:ext>
              </c:extLst>
            </c:dLbl>
            <c:dLbl>
              <c:idx val="4"/>
              <c:layout>
                <c:manualLayout>
                  <c:x val="0"/>
                  <c:y val="-1.117726945751304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93A6-4F4E-B045-853047B673EB}"/>
                </c:ext>
              </c:extLst>
            </c:dLbl>
            <c:dLbl>
              <c:idx val="5"/>
              <c:layout>
                <c:manualLayout>
                  <c:x val="3.9997812773403408E-3"/>
                  <c:y val="-2.37804861243175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3A6-4F4E-B045-853047B673E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400" b="1"/>
                </a:pPr>
                <a:endParaRPr lang="en-G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ΚΑΘΟΛΟΥ</c:v>
                </c:pt>
                <c:pt idx="1">
                  <c:v>ΛΙΓΟ</c:v>
                </c:pt>
                <c:pt idx="2">
                  <c:v>ΟΥΤΕ-ΟΥΤΕ</c:v>
                </c:pt>
                <c:pt idx="3">
                  <c:v>ΑΡΚΕΤΑ</c:v>
                </c:pt>
                <c:pt idx="4">
                  <c:v>ΠΟΛΎ</c:v>
                </c:pt>
              </c:strCache>
            </c:strRef>
          </c:cat>
          <c:val>
            <c:numRef>
              <c:f>Sheet1!$B$2:$B$6</c:f>
              <c:numCache>
                <c:formatCode>0.0%</c:formatCode>
                <c:ptCount val="5"/>
                <c:pt idx="0">
                  <c:v>0.1</c:v>
                </c:pt>
                <c:pt idx="1">
                  <c:v>0.17</c:v>
                </c:pt>
                <c:pt idx="2">
                  <c:v>0.3</c:v>
                </c:pt>
                <c:pt idx="3">
                  <c:v>0.37</c:v>
                </c:pt>
                <c:pt idx="4">
                  <c:v>0.06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93A6-4F4E-B045-853047B673E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8754432"/>
        <c:axId val="88768512"/>
      </c:barChart>
      <c:catAx>
        <c:axId val="8875443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>
                <a:latin typeface="Cambria" panose="02040503050406030204" pitchFamily="18" charset="0"/>
                <a:ea typeface="Cambria" panose="02040503050406030204" pitchFamily="18" charset="0"/>
              </a:defRPr>
            </a:pPr>
            <a:endParaRPr lang="en-GR"/>
          </a:p>
        </c:txPr>
        <c:crossAx val="88768512"/>
        <c:crosses val="autoZero"/>
        <c:auto val="1"/>
        <c:lblAlgn val="ctr"/>
        <c:lblOffset val="100"/>
        <c:noMultiLvlLbl val="0"/>
      </c:catAx>
      <c:valAx>
        <c:axId val="88768512"/>
        <c:scaling>
          <c:orientation val="minMax"/>
        </c:scaling>
        <c:delete val="1"/>
        <c:axPos val="l"/>
        <c:numFmt formatCode="0.0%" sourceLinked="1"/>
        <c:majorTickMark val="out"/>
        <c:minorTickMark val="none"/>
        <c:tickLblPos val="none"/>
        <c:crossAx val="8875443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GR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>
                <a:solidFill>
                  <a:schemeClr val="bg1"/>
                </a:solidFill>
              </a:rPr>
              <a:t>Soft Skills</a:t>
            </a:r>
          </a:p>
        </c:rich>
      </c:tx>
      <c:overlay val="0"/>
      <c:spPr>
        <a:solidFill>
          <a:srgbClr val="C198E0"/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GR"/>
        </a:p>
      </c:txPr>
    </c:title>
    <c:autoTitleDeleted val="0"/>
    <c:plotArea>
      <c:layout>
        <c:manualLayout>
          <c:layoutTarget val="inner"/>
          <c:xMode val="edge"/>
          <c:yMode val="edge"/>
          <c:x val="2.0957809394349311E-2"/>
          <c:y val="0.1345282392758588"/>
          <c:w val="0.95808438121130135"/>
          <c:h val="0.5805444813079088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Soft Skills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G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Επίλυση Προβλημάτων (Problem Solving)</c:v>
                </c:pt>
                <c:pt idx="1">
                  <c:v>Διαχείριση Χρόνου (Time Management)</c:v>
                </c:pt>
                <c:pt idx="2">
                  <c:v>Διαδικασία Λήψης Αποφάσεων (Decision Making)</c:v>
                </c:pt>
                <c:pt idx="3">
                  <c:v>Δεξιότητες Διαπραγμάτευσης (Negotiation skills)</c:v>
                </c:pt>
                <c:pt idx="4">
                  <c:v>Δεξιότητες Παρουσίασης (Presentation Skills)</c:v>
                </c:pt>
                <c:pt idx="5">
                  <c:v>Επωνυμία – Λογότυπο (Personal Branding)</c:v>
                </c:pt>
              </c:strCache>
            </c:strRef>
          </c:cat>
          <c:val>
            <c:numRef>
              <c:f>Sheet1!$B$2:$B$7</c:f>
              <c:numCache>
                <c:formatCode>0%</c:formatCode>
                <c:ptCount val="6"/>
                <c:pt idx="0">
                  <c:v>0.48</c:v>
                </c:pt>
                <c:pt idx="1">
                  <c:v>0.36</c:v>
                </c:pt>
                <c:pt idx="2">
                  <c:v>0.3</c:v>
                </c:pt>
                <c:pt idx="3">
                  <c:v>0.26</c:v>
                </c:pt>
                <c:pt idx="4">
                  <c:v>0.23</c:v>
                </c:pt>
                <c:pt idx="5">
                  <c:v>0.14000000000000001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A1A-48F8-BF53-C1F37791DBA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26359952"/>
        <c:axId val="526359296"/>
      </c:barChart>
      <c:catAx>
        <c:axId val="5263599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GR"/>
          </a:p>
        </c:txPr>
        <c:crossAx val="526359296"/>
        <c:crosses val="autoZero"/>
        <c:auto val="1"/>
        <c:lblAlgn val="ctr"/>
        <c:lblOffset val="100"/>
        <c:noMultiLvlLbl val="0"/>
      </c:catAx>
      <c:valAx>
        <c:axId val="526359296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5263599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GR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>
                <a:solidFill>
                  <a:schemeClr val="bg1"/>
                </a:solidFill>
              </a:rPr>
              <a:t>Hard Skills</a:t>
            </a:r>
          </a:p>
        </c:rich>
      </c:tx>
      <c:layout>
        <c:manualLayout>
          <c:xMode val="edge"/>
          <c:yMode val="edge"/>
          <c:x val="0.44264536871828497"/>
          <c:y val="0.15263210255061196"/>
        </c:manualLayout>
      </c:layout>
      <c:overlay val="0"/>
      <c:spPr>
        <a:solidFill>
          <a:srgbClr val="582469"/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GR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Hard Skills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G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Διαχείριση Έργου (Project Management)</c:v>
                </c:pt>
                <c:pt idx="1">
                  <c:v>Διοίκηση Ανθρώπινου Δυναμικού (Human Resources Management)</c:v>
                </c:pt>
                <c:pt idx="2">
                  <c:v>Προώθηση – Διαφήμιση (Marketing)</c:v>
                </c:pt>
                <c:pt idx="3">
                  <c:v>Διοίκηση Ποιότητας (Quality Management)</c:v>
                </c:pt>
                <c:pt idx="4">
                  <c:v>Διαχείριση Χρηματοοικονομικών (Financial Management)</c:v>
                </c:pt>
                <c:pt idx="5">
                  <c:v>Εταιρική Κοινωνική Ευθύνη (Corporate Social Responsibility)</c:v>
                </c:pt>
                <c:pt idx="6">
                  <c:v>Νομικές υπηρεσίες (Legal Services)</c:v>
                </c:pt>
              </c:strCache>
            </c:strRef>
          </c:cat>
          <c:val>
            <c:numRef>
              <c:f>Sheet1!$B$2:$B$8</c:f>
              <c:numCache>
                <c:formatCode>0%</c:formatCode>
                <c:ptCount val="7"/>
                <c:pt idx="0">
                  <c:v>0.44</c:v>
                </c:pt>
                <c:pt idx="1">
                  <c:v>0.38</c:v>
                </c:pt>
                <c:pt idx="2">
                  <c:v>0.32</c:v>
                </c:pt>
                <c:pt idx="3">
                  <c:v>0.19</c:v>
                </c:pt>
                <c:pt idx="4">
                  <c:v>0.17</c:v>
                </c:pt>
                <c:pt idx="5">
                  <c:v>0.12</c:v>
                </c:pt>
                <c:pt idx="6">
                  <c:v>7.0000000000000007E-2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2D0-4B56-8F36-2FBE6FF71C8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26359952"/>
        <c:axId val="526359296"/>
      </c:barChart>
      <c:catAx>
        <c:axId val="5263599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GR"/>
          </a:p>
        </c:txPr>
        <c:crossAx val="526359296"/>
        <c:crosses val="autoZero"/>
        <c:auto val="1"/>
        <c:lblAlgn val="ctr"/>
        <c:lblOffset val="100"/>
        <c:noMultiLvlLbl val="0"/>
      </c:catAx>
      <c:valAx>
        <c:axId val="526359296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5263599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G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Στυλ κύριου υπότιτλου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6F0F3-3C53-41BC-8FFD-0BFB6DD91672}" type="datetimeFigureOut">
              <a:rPr lang="el-GR" smtClean="0"/>
              <a:t>14/10/21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45B6D-1AE9-4C4D-AC38-C455C96DF37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756871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6F0F3-3C53-41BC-8FFD-0BFB6DD91672}" type="datetimeFigureOut">
              <a:rPr lang="el-GR" smtClean="0"/>
              <a:t>14/10/21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45B6D-1AE9-4C4D-AC38-C455C96DF37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01663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6F0F3-3C53-41BC-8FFD-0BFB6DD91672}" type="datetimeFigureOut">
              <a:rPr lang="el-GR" smtClean="0"/>
              <a:t>14/10/21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45B6D-1AE9-4C4D-AC38-C455C96DF37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385263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6F0F3-3C53-41BC-8FFD-0BFB6DD91672}" type="datetimeFigureOut">
              <a:rPr lang="el-GR" smtClean="0"/>
              <a:t>14/10/21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45B6D-1AE9-4C4D-AC38-C455C96DF37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35862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6F0F3-3C53-41BC-8FFD-0BFB6DD91672}" type="datetimeFigureOut">
              <a:rPr lang="el-GR" smtClean="0"/>
              <a:t>14/10/21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45B6D-1AE9-4C4D-AC38-C455C96DF37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594693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6F0F3-3C53-41BC-8FFD-0BFB6DD91672}" type="datetimeFigureOut">
              <a:rPr lang="el-GR" smtClean="0"/>
              <a:t>14/10/21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45B6D-1AE9-4C4D-AC38-C455C96DF37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410570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6F0F3-3C53-41BC-8FFD-0BFB6DD91672}" type="datetimeFigureOut">
              <a:rPr lang="el-GR" smtClean="0"/>
              <a:t>14/10/21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45B6D-1AE9-4C4D-AC38-C455C96DF37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503876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6F0F3-3C53-41BC-8FFD-0BFB6DD91672}" type="datetimeFigureOut">
              <a:rPr lang="el-GR" smtClean="0"/>
              <a:t>14/10/21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45B6D-1AE9-4C4D-AC38-C455C96DF37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979141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6F0F3-3C53-41BC-8FFD-0BFB6DD91672}" type="datetimeFigureOut">
              <a:rPr lang="el-GR" smtClean="0"/>
              <a:t>14/10/21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45B6D-1AE9-4C4D-AC38-C455C96DF37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758440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6F0F3-3C53-41BC-8FFD-0BFB6DD91672}" type="datetimeFigureOut">
              <a:rPr lang="el-GR" smtClean="0"/>
              <a:t>14/10/21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45B6D-1AE9-4C4D-AC38-C455C96DF37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994753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6F0F3-3C53-41BC-8FFD-0BFB6DD91672}" type="datetimeFigureOut">
              <a:rPr lang="el-GR" smtClean="0"/>
              <a:t>14/10/21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45B6D-1AE9-4C4D-AC38-C455C96DF37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73159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26F0F3-3C53-41BC-8FFD-0BFB6DD91672}" type="datetimeFigureOut">
              <a:rPr lang="el-GR" smtClean="0"/>
              <a:t>14/10/21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D45B6D-1AE9-4C4D-AC38-C455C96DF37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81708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chart" Target="../charts/chart3.xml"/><Relationship Id="rId3" Type="http://schemas.openxmlformats.org/officeDocument/2006/relationships/image" Target="../media/image4.png"/><Relationship Id="rId7" Type="http://schemas.openxmlformats.org/officeDocument/2006/relationships/hyperlink" Target="http://www.ierax.gr/" TargetMode="External"/><Relationship Id="rId12" Type="http://schemas.openxmlformats.org/officeDocument/2006/relationships/chart" Target="../charts/chart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svg"/><Relationship Id="rId11" Type="http://schemas.openxmlformats.org/officeDocument/2006/relationships/chart" Target="../charts/chart1.xml"/><Relationship Id="rId5" Type="http://schemas.openxmlformats.org/officeDocument/2006/relationships/image" Target="../media/image5.png"/><Relationship Id="rId10" Type="http://schemas.openxmlformats.org/officeDocument/2006/relationships/image" Target="../media/image9.jpeg"/><Relationship Id="rId4" Type="http://schemas.openxmlformats.org/officeDocument/2006/relationships/hyperlink" Target="mailto:info@ierax.gr" TargetMode="External"/><Relationship Id="rId9" Type="http://schemas.openxmlformats.org/officeDocument/2006/relationships/image" Target="../media/image8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Εικόνα 8" descr="Εικόνα που περιέχει κείμενο, κεραία&#10;&#10;Περιγραφή που δημιουργήθηκε αυτόματα">
            <a:extLst>
              <a:ext uri="{FF2B5EF4-FFF2-40B4-BE49-F238E27FC236}">
                <a16:creationId xmlns:a16="http://schemas.microsoft.com/office/drawing/2014/main" id="{8F1575A5-C4F2-4F01-A5A2-ECF8E8FE6DC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45" y="38178"/>
            <a:ext cx="12192000" cy="6858000"/>
          </a:xfrm>
          <a:prstGeom prst="rect">
            <a:avLst/>
          </a:prstGeom>
        </p:spPr>
      </p:pic>
      <p:pic>
        <p:nvPicPr>
          <p:cNvPr id="13" name="Εικόνα 12">
            <a:extLst>
              <a:ext uri="{FF2B5EF4-FFF2-40B4-BE49-F238E27FC236}">
                <a16:creationId xmlns:a16="http://schemas.microsoft.com/office/drawing/2014/main" id="{4CB7B3B8-F87F-491E-A8EE-267A0B573F8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0033" y="992887"/>
            <a:ext cx="2714900" cy="1589964"/>
          </a:xfrm>
          <a:prstGeom prst="rect">
            <a:avLst/>
          </a:prstGeom>
        </p:spPr>
      </p:pic>
      <p:sp>
        <p:nvSpPr>
          <p:cNvPr id="2" name="Τίτλος 1">
            <a:extLst>
              <a:ext uri="{FF2B5EF4-FFF2-40B4-BE49-F238E27FC236}">
                <a16:creationId xmlns:a16="http://schemas.microsoft.com/office/drawing/2014/main" id="{581178BC-A994-420F-9808-113DFC4E6B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93994" y="402240"/>
            <a:ext cx="9144000" cy="1248942"/>
          </a:xfrm>
        </p:spPr>
        <p:txBody>
          <a:bodyPr/>
          <a:lstStyle/>
          <a:p>
            <a:r>
              <a:rPr lang="en-US" b="1" dirty="0">
                <a:latin typeface="Avenir Next LT Pro Light" panose="020B0304020202020204" pitchFamily="34" charset="0"/>
                <a:cs typeface="Aharoni" panose="020B0604020202020204" pitchFamily="2" charset="-79"/>
              </a:rPr>
              <a:t>IERAX</a:t>
            </a:r>
            <a:r>
              <a:rPr lang="en-US" b="1" dirty="0">
                <a:latin typeface="Avenir Next LT Pro Light" panose="020B0304020202020204" pitchFamily="34" charset="0"/>
              </a:rPr>
              <a:t> </a:t>
            </a:r>
            <a:r>
              <a:rPr lang="en-US" sz="3600" b="1" dirty="0">
                <a:solidFill>
                  <a:srgbClr val="C18ED6"/>
                </a:solidFill>
                <a:latin typeface="Avenir Next LT Pro Light" panose="020B0304020202020204" pitchFamily="34" charset="0"/>
                <a:cs typeface="Aharoni" panose="02010803020104030203" pitchFamily="2" charset="-79"/>
              </a:rPr>
              <a:t>ANALYTIX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A3295726-A598-444F-993C-95480453D6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287686" y="1771753"/>
            <a:ext cx="9144000" cy="401561"/>
          </a:xfrm>
        </p:spPr>
        <p:txBody>
          <a:bodyPr>
            <a:normAutofit/>
          </a:bodyPr>
          <a:lstStyle/>
          <a:p>
            <a:r>
              <a:rPr lang="en-GB" sz="1200" spc="312" dirty="0">
                <a:latin typeface="Avenir Next LT Pro Light" panose="020B0304020202020204" pitchFamily="34" charset="0"/>
                <a:cs typeface="Aharoni" panose="02010803020104030203" pitchFamily="2" charset="-79"/>
              </a:rPr>
              <a:t>MARKET RESEARCH - ANALYTICS - CONSULTING</a:t>
            </a:r>
            <a:endParaRPr lang="en-US" sz="1200" spc="312" dirty="0">
              <a:latin typeface="Avenir Next LT Pro Light" panose="020B0304020202020204" pitchFamily="34" charset="0"/>
              <a:cs typeface="Aharoni" panose="02010803020104030203" pitchFamily="2" charset="-79"/>
            </a:endParaRPr>
          </a:p>
          <a:p>
            <a:endParaRPr lang="en-US" sz="2400" spc="312" dirty="0">
              <a:solidFill>
                <a:srgbClr val="FFFFFF"/>
              </a:solidFill>
              <a:latin typeface="Bebas Neue Cyrillic Bold"/>
            </a:endParaRPr>
          </a:p>
        </p:txBody>
      </p:sp>
      <p:cxnSp>
        <p:nvCxnSpPr>
          <p:cNvPr id="6" name="Ευθεία γραμμή σύνδεσης 5">
            <a:extLst>
              <a:ext uri="{FF2B5EF4-FFF2-40B4-BE49-F238E27FC236}">
                <a16:creationId xmlns:a16="http://schemas.microsoft.com/office/drawing/2014/main" id="{D7926A5A-02FA-4E53-AA2C-1BF819B5EC42}"/>
              </a:ext>
            </a:extLst>
          </p:cNvPr>
          <p:cNvCxnSpPr/>
          <p:nvPr/>
        </p:nvCxnSpPr>
        <p:spPr>
          <a:xfrm>
            <a:off x="6470527" y="1679221"/>
            <a:ext cx="483704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Ευθεία γραμμή σύνδεσης 6">
            <a:extLst>
              <a:ext uri="{FF2B5EF4-FFF2-40B4-BE49-F238E27FC236}">
                <a16:creationId xmlns:a16="http://schemas.microsoft.com/office/drawing/2014/main" id="{E874305D-BA15-48CE-9D2D-5D8F9A54240B}"/>
              </a:ext>
            </a:extLst>
          </p:cNvPr>
          <p:cNvCxnSpPr/>
          <p:nvPr/>
        </p:nvCxnSpPr>
        <p:spPr>
          <a:xfrm>
            <a:off x="6491212" y="626812"/>
            <a:ext cx="483704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70AF0B9E-9872-423F-B7B6-61B849703679}"/>
              </a:ext>
            </a:extLst>
          </p:cNvPr>
          <p:cNvSpPr txBox="1"/>
          <p:nvPr/>
        </p:nvSpPr>
        <p:spPr>
          <a:xfrm>
            <a:off x="7258391" y="2189252"/>
            <a:ext cx="406779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b="1" i="1" spc="149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"</a:t>
            </a:r>
            <a:r>
              <a:rPr lang="el-GR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haroni" panose="02010803020104030203" pitchFamily="2" charset="-79"/>
              </a:rPr>
              <a:t>ΑΠΟΣΤΟΛΗ ΜΑΣ:</a:t>
            </a:r>
          </a:p>
          <a:p>
            <a:pPr algn="r"/>
            <a:r>
              <a:rPr lang="el-GR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haroni" panose="02010803020104030203" pitchFamily="2" charset="-79"/>
              </a:rPr>
              <a:t>Η ΚΑΤΑΝΟΗΣΗ ΤΗΣ ΑΓΟΡΑΣ</a:t>
            </a:r>
            <a:r>
              <a:rPr lang="en-US" sz="2400" b="1" i="1" spc="149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"</a:t>
            </a:r>
            <a:endParaRPr lang="en-US" sz="24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haroni" panose="02010803020104030203" pitchFamily="2" charset="-79"/>
            </a:endParaRPr>
          </a:p>
        </p:txBody>
      </p:sp>
      <p:cxnSp>
        <p:nvCxnSpPr>
          <p:cNvPr id="18" name="Ευθεία γραμμή σύνδεσης 17">
            <a:extLst>
              <a:ext uri="{FF2B5EF4-FFF2-40B4-BE49-F238E27FC236}">
                <a16:creationId xmlns:a16="http://schemas.microsoft.com/office/drawing/2014/main" id="{3990B236-ADBA-4B2B-8A8A-7047EF6CD1F0}"/>
              </a:ext>
            </a:extLst>
          </p:cNvPr>
          <p:cNvCxnSpPr/>
          <p:nvPr/>
        </p:nvCxnSpPr>
        <p:spPr>
          <a:xfrm flipH="1">
            <a:off x="1869742" y="1025105"/>
            <a:ext cx="928048" cy="1588206"/>
          </a:xfrm>
          <a:prstGeom prst="line">
            <a:avLst/>
          </a:prstGeom>
          <a:ln>
            <a:solidFill>
              <a:srgbClr val="C18ED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Ευθεία γραμμή σύνδεσης 18">
            <a:extLst>
              <a:ext uri="{FF2B5EF4-FFF2-40B4-BE49-F238E27FC236}">
                <a16:creationId xmlns:a16="http://schemas.microsoft.com/office/drawing/2014/main" id="{A85B4CEB-8FA2-4EBB-833A-F371550E735B}"/>
              </a:ext>
            </a:extLst>
          </p:cNvPr>
          <p:cNvCxnSpPr/>
          <p:nvPr/>
        </p:nvCxnSpPr>
        <p:spPr>
          <a:xfrm flipH="1">
            <a:off x="2950194" y="2596875"/>
            <a:ext cx="928048" cy="1588206"/>
          </a:xfrm>
          <a:prstGeom prst="line">
            <a:avLst/>
          </a:prstGeom>
          <a:ln>
            <a:solidFill>
              <a:srgbClr val="C18ED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Ευθεία γραμμή σύνδεσης 19">
            <a:extLst>
              <a:ext uri="{FF2B5EF4-FFF2-40B4-BE49-F238E27FC236}">
                <a16:creationId xmlns:a16="http://schemas.microsoft.com/office/drawing/2014/main" id="{3861EA19-FCE3-4A18-A47B-8401B14A9152}"/>
              </a:ext>
            </a:extLst>
          </p:cNvPr>
          <p:cNvCxnSpPr/>
          <p:nvPr/>
        </p:nvCxnSpPr>
        <p:spPr>
          <a:xfrm flipH="1">
            <a:off x="1285162" y="3033603"/>
            <a:ext cx="928048" cy="1588206"/>
          </a:xfrm>
          <a:prstGeom prst="line">
            <a:avLst/>
          </a:prstGeom>
          <a:ln>
            <a:solidFill>
              <a:srgbClr val="C18ED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Ευθεία γραμμή σύνδεσης 20">
            <a:extLst>
              <a:ext uri="{FF2B5EF4-FFF2-40B4-BE49-F238E27FC236}">
                <a16:creationId xmlns:a16="http://schemas.microsoft.com/office/drawing/2014/main" id="{101E173D-F74C-4581-9F50-5C979F704B4A}"/>
              </a:ext>
            </a:extLst>
          </p:cNvPr>
          <p:cNvCxnSpPr/>
          <p:nvPr/>
        </p:nvCxnSpPr>
        <p:spPr>
          <a:xfrm flipH="1">
            <a:off x="5417195" y="2696558"/>
            <a:ext cx="928048" cy="1588206"/>
          </a:xfrm>
          <a:prstGeom prst="line">
            <a:avLst/>
          </a:prstGeom>
          <a:ln>
            <a:solidFill>
              <a:srgbClr val="C18ED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Ευθεία γραμμή σύνδεσης 21">
            <a:extLst>
              <a:ext uri="{FF2B5EF4-FFF2-40B4-BE49-F238E27FC236}">
                <a16:creationId xmlns:a16="http://schemas.microsoft.com/office/drawing/2014/main" id="{2699BE80-A088-41DD-8774-4C0DA65CFFE0}"/>
              </a:ext>
            </a:extLst>
          </p:cNvPr>
          <p:cNvCxnSpPr/>
          <p:nvPr/>
        </p:nvCxnSpPr>
        <p:spPr>
          <a:xfrm flipH="1">
            <a:off x="3182202" y="4261905"/>
            <a:ext cx="928048" cy="1588206"/>
          </a:xfrm>
          <a:prstGeom prst="line">
            <a:avLst/>
          </a:prstGeom>
          <a:ln>
            <a:solidFill>
              <a:srgbClr val="C18ED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Ευθεία γραμμή σύνδεσης 22">
            <a:extLst>
              <a:ext uri="{FF2B5EF4-FFF2-40B4-BE49-F238E27FC236}">
                <a16:creationId xmlns:a16="http://schemas.microsoft.com/office/drawing/2014/main" id="{69C41635-A27B-4A14-B88F-588F36DDE740}"/>
              </a:ext>
            </a:extLst>
          </p:cNvPr>
          <p:cNvCxnSpPr/>
          <p:nvPr/>
        </p:nvCxnSpPr>
        <p:spPr>
          <a:xfrm flipH="1">
            <a:off x="2745476" y="1177505"/>
            <a:ext cx="928048" cy="1588206"/>
          </a:xfrm>
          <a:prstGeom prst="line">
            <a:avLst/>
          </a:prstGeom>
          <a:ln>
            <a:solidFill>
              <a:srgbClr val="C18ED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Ευθεία γραμμή σύνδεσης 23">
            <a:extLst>
              <a:ext uri="{FF2B5EF4-FFF2-40B4-BE49-F238E27FC236}">
                <a16:creationId xmlns:a16="http://schemas.microsoft.com/office/drawing/2014/main" id="{DB7A022A-B3D5-4B3D-9840-C27DB77943C4}"/>
              </a:ext>
            </a:extLst>
          </p:cNvPr>
          <p:cNvCxnSpPr/>
          <p:nvPr/>
        </p:nvCxnSpPr>
        <p:spPr>
          <a:xfrm flipH="1">
            <a:off x="275224" y="3988949"/>
            <a:ext cx="928048" cy="1588206"/>
          </a:xfrm>
          <a:prstGeom prst="line">
            <a:avLst/>
          </a:prstGeom>
          <a:ln>
            <a:solidFill>
              <a:srgbClr val="C18ED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Ευθεία γραμμή σύνδεσης 24">
            <a:extLst>
              <a:ext uri="{FF2B5EF4-FFF2-40B4-BE49-F238E27FC236}">
                <a16:creationId xmlns:a16="http://schemas.microsoft.com/office/drawing/2014/main" id="{B037AB8F-E7C9-416E-9F22-8874F3802CE4}"/>
              </a:ext>
            </a:extLst>
          </p:cNvPr>
          <p:cNvCxnSpPr/>
          <p:nvPr/>
        </p:nvCxnSpPr>
        <p:spPr>
          <a:xfrm flipH="1">
            <a:off x="329818" y="672531"/>
            <a:ext cx="928048" cy="1588206"/>
          </a:xfrm>
          <a:prstGeom prst="line">
            <a:avLst/>
          </a:prstGeom>
          <a:ln>
            <a:solidFill>
              <a:srgbClr val="C18ED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Ευθεία γραμμή σύνδεσης 25">
            <a:extLst>
              <a:ext uri="{FF2B5EF4-FFF2-40B4-BE49-F238E27FC236}">
                <a16:creationId xmlns:a16="http://schemas.microsoft.com/office/drawing/2014/main" id="{CC2CF00A-5737-4E80-AC8A-4B202041A205}"/>
              </a:ext>
            </a:extLst>
          </p:cNvPr>
          <p:cNvCxnSpPr/>
          <p:nvPr/>
        </p:nvCxnSpPr>
        <p:spPr>
          <a:xfrm flipH="1">
            <a:off x="6334844" y="4480274"/>
            <a:ext cx="928048" cy="1588206"/>
          </a:xfrm>
          <a:prstGeom prst="line">
            <a:avLst/>
          </a:prstGeom>
          <a:ln>
            <a:solidFill>
              <a:srgbClr val="C18ED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Ευθεία γραμμή σύνδεσης 26">
            <a:extLst>
              <a:ext uri="{FF2B5EF4-FFF2-40B4-BE49-F238E27FC236}">
                <a16:creationId xmlns:a16="http://schemas.microsoft.com/office/drawing/2014/main" id="{C937521C-85C9-4342-8B9C-6C00F3BF9BAE}"/>
              </a:ext>
            </a:extLst>
          </p:cNvPr>
          <p:cNvCxnSpPr/>
          <p:nvPr/>
        </p:nvCxnSpPr>
        <p:spPr>
          <a:xfrm flipH="1">
            <a:off x="8377350" y="4819192"/>
            <a:ext cx="928048" cy="1588206"/>
          </a:xfrm>
          <a:prstGeom prst="line">
            <a:avLst/>
          </a:prstGeom>
          <a:ln>
            <a:solidFill>
              <a:srgbClr val="C18ED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Ευθεία γραμμή σύνδεσης 27">
            <a:extLst>
              <a:ext uri="{FF2B5EF4-FFF2-40B4-BE49-F238E27FC236}">
                <a16:creationId xmlns:a16="http://schemas.microsoft.com/office/drawing/2014/main" id="{E350B01D-1EB0-495D-87DC-8A3860EA54EB}"/>
              </a:ext>
            </a:extLst>
          </p:cNvPr>
          <p:cNvCxnSpPr/>
          <p:nvPr/>
        </p:nvCxnSpPr>
        <p:spPr>
          <a:xfrm flipH="1">
            <a:off x="7784285" y="4565475"/>
            <a:ext cx="928048" cy="1588206"/>
          </a:xfrm>
          <a:prstGeom prst="line">
            <a:avLst/>
          </a:prstGeom>
          <a:ln>
            <a:solidFill>
              <a:srgbClr val="C18ED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Ευθεία γραμμή σύνδεσης 28">
            <a:extLst>
              <a:ext uri="{FF2B5EF4-FFF2-40B4-BE49-F238E27FC236}">
                <a16:creationId xmlns:a16="http://schemas.microsoft.com/office/drawing/2014/main" id="{293310CC-91D4-44DF-BD41-4525804CE8D3}"/>
              </a:ext>
            </a:extLst>
          </p:cNvPr>
          <p:cNvCxnSpPr/>
          <p:nvPr/>
        </p:nvCxnSpPr>
        <p:spPr>
          <a:xfrm flipH="1">
            <a:off x="4587928" y="4671339"/>
            <a:ext cx="928048" cy="1588206"/>
          </a:xfrm>
          <a:prstGeom prst="line">
            <a:avLst/>
          </a:prstGeom>
          <a:ln>
            <a:solidFill>
              <a:srgbClr val="C18ED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Ευθεία γραμμή σύνδεσης 29">
            <a:extLst>
              <a:ext uri="{FF2B5EF4-FFF2-40B4-BE49-F238E27FC236}">
                <a16:creationId xmlns:a16="http://schemas.microsoft.com/office/drawing/2014/main" id="{15304FDD-32F8-4F6F-9155-1D5E46BF5A6C}"/>
              </a:ext>
            </a:extLst>
          </p:cNvPr>
          <p:cNvCxnSpPr/>
          <p:nvPr/>
        </p:nvCxnSpPr>
        <p:spPr>
          <a:xfrm flipH="1">
            <a:off x="8965994" y="5230600"/>
            <a:ext cx="928048" cy="1588206"/>
          </a:xfrm>
          <a:prstGeom prst="line">
            <a:avLst/>
          </a:prstGeom>
          <a:ln>
            <a:solidFill>
              <a:srgbClr val="C18ED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Ευθεία γραμμή σύνδεσης 30">
            <a:extLst>
              <a:ext uri="{FF2B5EF4-FFF2-40B4-BE49-F238E27FC236}">
                <a16:creationId xmlns:a16="http://schemas.microsoft.com/office/drawing/2014/main" id="{68529C43-7770-4587-9484-A61D70509635}"/>
              </a:ext>
            </a:extLst>
          </p:cNvPr>
          <p:cNvCxnSpPr/>
          <p:nvPr/>
        </p:nvCxnSpPr>
        <p:spPr>
          <a:xfrm flipH="1">
            <a:off x="10988728" y="5266621"/>
            <a:ext cx="928048" cy="1588206"/>
          </a:xfrm>
          <a:prstGeom prst="line">
            <a:avLst/>
          </a:prstGeom>
          <a:ln>
            <a:solidFill>
              <a:srgbClr val="C18ED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Οβάλ 31">
            <a:extLst>
              <a:ext uri="{FF2B5EF4-FFF2-40B4-BE49-F238E27FC236}">
                <a16:creationId xmlns:a16="http://schemas.microsoft.com/office/drawing/2014/main" id="{0E42A581-7EE1-4B76-A1F5-9B5009C86BE3}"/>
              </a:ext>
            </a:extLst>
          </p:cNvPr>
          <p:cNvSpPr/>
          <p:nvPr/>
        </p:nvSpPr>
        <p:spPr>
          <a:xfrm>
            <a:off x="3625991" y="1163857"/>
            <a:ext cx="61182" cy="45719"/>
          </a:xfrm>
          <a:prstGeom prst="ellipse">
            <a:avLst/>
          </a:prstGeom>
          <a:solidFill>
            <a:srgbClr val="C18ED6"/>
          </a:solidFill>
          <a:ln>
            <a:solidFill>
              <a:srgbClr val="C18E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3" name="Ευθεία γραμμή σύνδεσης 32">
            <a:extLst>
              <a:ext uri="{FF2B5EF4-FFF2-40B4-BE49-F238E27FC236}">
                <a16:creationId xmlns:a16="http://schemas.microsoft.com/office/drawing/2014/main" id="{5A0BEF8F-D34D-4786-8BD9-DAE9980549C6}"/>
              </a:ext>
            </a:extLst>
          </p:cNvPr>
          <p:cNvCxnSpPr/>
          <p:nvPr/>
        </p:nvCxnSpPr>
        <p:spPr>
          <a:xfrm flipH="1">
            <a:off x="2022142" y="1177505"/>
            <a:ext cx="928048" cy="1588206"/>
          </a:xfrm>
          <a:prstGeom prst="line">
            <a:avLst/>
          </a:prstGeom>
          <a:ln>
            <a:solidFill>
              <a:srgbClr val="C18ED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Οβάλ 33">
            <a:extLst>
              <a:ext uri="{FF2B5EF4-FFF2-40B4-BE49-F238E27FC236}">
                <a16:creationId xmlns:a16="http://schemas.microsoft.com/office/drawing/2014/main" id="{B73C5C15-C7D3-4B35-B1C0-0B73F338146E}"/>
              </a:ext>
            </a:extLst>
          </p:cNvPr>
          <p:cNvSpPr/>
          <p:nvPr/>
        </p:nvSpPr>
        <p:spPr>
          <a:xfrm>
            <a:off x="1239905" y="626812"/>
            <a:ext cx="61182" cy="45719"/>
          </a:xfrm>
          <a:prstGeom prst="ellipse">
            <a:avLst/>
          </a:prstGeom>
          <a:solidFill>
            <a:srgbClr val="C18ED6"/>
          </a:solidFill>
          <a:ln>
            <a:solidFill>
              <a:srgbClr val="C18E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Οβάλ 34">
            <a:extLst>
              <a:ext uri="{FF2B5EF4-FFF2-40B4-BE49-F238E27FC236}">
                <a16:creationId xmlns:a16="http://schemas.microsoft.com/office/drawing/2014/main" id="{4F5DCE25-60E4-4D03-ACEF-B37A0C816A4A}"/>
              </a:ext>
            </a:extLst>
          </p:cNvPr>
          <p:cNvSpPr/>
          <p:nvPr/>
        </p:nvSpPr>
        <p:spPr>
          <a:xfrm>
            <a:off x="2929017" y="1154152"/>
            <a:ext cx="61182" cy="45719"/>
          </a:xfrm>
          <a:prstGeom prst="ellipse">
            <a:avLst/>
          </a:prstGeom>
          <a:solidFill>
            <a:srgbClr val="C18ED6"/>
          </a:solidFill>
          <a:ln>
            <a:solidFill>
              <a:srgbClr val="C18E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Οβάλ 35">
            <a:extLst>
              <a:ext uri="{FF2B5EF4-FFF2-40B4-BE49-F238E27FC236}">
                <a16:creationId xmlns:a16="http://schemas.microsoft.com/office/drawing/2014/main" id="{7A2C979E-0B05-4381-BB7C-A58A8218E9C2}"/>
              </a:ext>
            </a:extLst>
          </p:cNvPr>
          <p:cNvSpPr/>
          <p:nvPr/>
        </p:nvSpPr>
        <p:spPr>
          <a:xfrm>
            <a:off x="1172681" y="3943230"/>
            <a:ext cx="61182" cy="45719"/>
          </a:xfrm>
          <a:prstGeom prst="ellipse">
            <a:avLst/>
          </a:prstGeom>
          <a:solidFill>
            <a:srgbClr val="C18ED6"/>
          </a:solidFill>
          <a:ln>
            <a:solidFill>
              <a:srgbClr val="C18E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Οβάλ 36">
            <a:extLst>
              <a:ext uri="{FF2B5EF4-FFF2-40B4-BE49-F238E27FC236}">
                <a16:creationId xmlns:a16="http://schemas.microsoft.com/office/drawing/2014/main" id="{5DEFF0C9-5DE1-4F83-AF81-24F1E87FB86B}"/>
              </a:ext>
            </a:extLst>
          </p:cNvPr>
          <p:cNvSpPr/>
          <p:nvPr/>
        </p:nvSpPr>
        <p:spPr>
          <a:xfrm>
            <a:off x="2181224" y="3010587"/>
            <a:ext cx="61182" cy="45719"/>
          </a:xfrm>
          <a:prstGeom prst="ellipse">
            <a:avLst/>
          </a:prstGeom>
          <a:solidFill>
            <a:srgbClr val="C18ED6"/>
          </a:solidFill>
          <a:ln>
            <a:solidFill>
              <a:srgbClr val="C18E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Οβάλ 37">
            <a:extLst>
              <a:ext uri="{FF2B5EF4-FFF2-40B4-BE49-F238E27FC236}">
                <a16:creationId xmlns:a16="http://schemas.microsoft.com/office/drawing/2014/main" id="{DC6CC46D-03FA-4D3D-BECC-5CD5A13FFCE5}"/>
              </a:ext>
            </a:extLst>
          </p:cNvPr>
          <p:cNvSpPr/>
          <p:nvPr/>
        </p:nvSpPr>
        <p:spPr>
          <a:xfrm>
            <a:off x="2782217" y="985716"/>
            <a:ext cx="61182" cy="45719"/>
          </a:xfrm>
          <a:prstGeom prst="ellipse">
            <a:avLst/>
          </a:prstGeom>
          <a:solidFill>
            <a:srgbClr val="C18ED6"/>
          </a:solidFill>
          <a:ln>
            <a:solidFill>
              <a:srgbClr val="C18E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Οβάλ 38">
            <a:extLst>
              <a:ext uri="{FF2B5EF4-FFF2-40B4-BE49-F238E27FC236}">
                <a16:creationId xmlns:a16="http://schemas.microsoft.com/office/drawing/2014/main" id="{5BDE3F4C-77B5-44F3-A1D7-4C9C4F3DB138}"/>
              </a:ext>
            </a:extLst>
          </p:cNvPr>
          <p:cNvSpPr/>
          <p:nvPr/>
        </p:nvSpPr>
        <p:spPr>
          <a:xfrm>
            <a:off x="4076363" y="4261905"/>
            <a:ext cx="61182" cy="45719"/>
          </a:xfrm>
          <a:prstGeom prst="ellipse">
            <a:avLst/>
          </a:prstGeom>
          <a:solidFill>
            <a:srgbClr val="C18ED6"/>
          </a:solidFill>
          <a:ln>
            <a:solidFill>
              <a:srgbClr val="C18E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Οβάλ 39">
            <a:extLst>
              <a:ext uri="{FF2B5EF4-FFF2-40B4-BE49-F238E27FC236}">
                <a16:creationId xmlns:a16="http://schemas.microsoft.com/office/drawing/2014/main" id="{D10A7E4A-2279-452F-A784-219940E376AF}"/>
              </a:ext>
            </a:extLst>
          </p:cNvPr>
          <p:cNvSpPr/>
          <p:nvPr/>
        </p:nvSpPr>
        <p:spPr>
          <a:xfrm>
            <a:off x="6327904" y="2677724"/>
            <a:ext cx="61182" cy="45719"/>
          </a:xfrm>
          <a:prstGeom prst="ellipse">
            <a:avLst/>
          </a:prstGeom>
          <a:solidFill>
            <a:srgbClr val="C18ED6"/>
          </a:solidFill>
          <a:ln>
            <a:solidFill>
              <a:srgbClr val="C18E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Οβάλ 40">
            <a:extLst>
              <a:ext uri="{FF2B5EF4-FFF2-40B4-BE49-F238E27FC236}">
                <a16:creationId xmlns:a16="http://schemas.microsoft.com/office/drawing/2014/main" id="{B2214C98-7B38-4C8F-B46E-2DE7199EE624}"/>
              </a:ext>
            </a:extLst>
          </p:cNvPr>
          <p:cNvSpPr/>
          <p:nvPr/>
        </p:nvSpPr>
        <p:spPr>
          <a:xfrm>
            <a:off x="5444675" y="4728144"/>
            <a:ext cx="61182" cy="45719"/>
          </a:xfrm>
          <a:prstGeom prst="ellipse">
            <a:avLst/>
          </a:prstGeom>
          <a:solidFill>
            <a:srgbClr val="C18ED6"/>
          </a:solidFill>
          <a:ln>
            <a:solidFill>
              <a:srgbClr val="C18E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Οβάλ 41">
            <a:extLst>
              <a:ext uri="{FF2B5EF4-FFF2-40B4-BE49-F238E27FC236}">
                <a16:creationId xmlns:a16="http://schemas.microsoft.com/office/drawing/2014/main" id="{94149214-686D-435A-BAED-CFE00F76BA01}"/>
              </a:ext>
            </a:extLst>
          </p:cNvPr>
          <p:cNvSpPr/>
          <p:nvPr/>
        </p:nvSpPr>
        <p:spPr>
          <a:xfrm>
            <a:off x="7231270" y="4457414"/>
            <a:ext cx="61182" cy="45719"/>
          </a:xfrm>
          <a:prstGeom prst="ellipse">
            <a:avLst/>
          </a:prstGeom>
          <a:solidFill>
            <a:srgbClr val="C18ED6"/>
          </a:solidFill>
          <a:ln>
            <a:solidFill>
              <a:srgbClr val="C18E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Οβάλ 42">
            <a:extLst>
              <a:ext uri="{FF2B5EF4-FFF2-40B4-BE49-F238E27FC236}">
                <a16:creationId xmlns:a16="http://schemas.microsoft.com/office/drawing/2014/main" id="{72C6CA5B-3DC4-4584-8C4D-E9AE1224FC1C}"/>
              </a:ext>
            </a:extLst>
          </p:cNvPr>
          <p:cNvSpPr/>
          <p:nvPr/>
        </p:nvSpPr>
        <p:spPr>
          <a:xfrm>
            <a:off x="8681742" y="4542615"/>
            <a:ext cx="61182" cy="45719"/>
          </a:xfrm>
          <a:prstGeom prst="ellipse">
            <a:avLst/>
          </a:prstGeom>
          <a:solidFill>
            <a:srgbClr val="C18ED6"/>
          </a:solidFill>
          <a:ln>
            <a:solidFill>
              <a:srgbClr val="C18E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Οβάλ 43">
            <a:extLst>
              <a:ext uri="{FF2B5EF4-FFF2-40B4-BE49-F238E27FC236}">
                <a16:creationId xmlns:a16="http://schemas.microsoft.com/office/drawing/2014/main" id="{3DB0B34B-E715-4C1D-BF56-3730EB941B46}"/>
              </a:ext>
            </a:extLst>
          </p:cNvPr>
          <p:cNvSpPr/>
          <p:nvPr/>
        </p:nvSpPr>
        <p:spPr>
          <a:xfrm>
            <a:off x="9272655" y="4796332"/>
            <a:ext cx="61182" cy="45719"/>
          </a:xfrm>
          <a:prstGeom prst="ellipse">
            <a:avLst/>
          </a:prstGeom>
          <a:solidFill>
            <a:srgbClr val="C18ED6"/>
          </a:solidFill>
          <a:ln>
            <a:solidFill>
              <a:srgbClr val="C18E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Οβάλ 44">
            <a:extLst>
              <a:ext uri="{FF2B5EF4-FFF2-40B4-BE49-F238E27FC236}">
                <a16:creationId xmlns:a16="http://schemas.microsoft.com/office/drawing/2014/main" id="{AFE35C8C-4CC5-4018-A033-6D11BD046CA7}"/>
              </a:ext>
            </a:extLst>
          </p:cNvPr>
          <p:cNvSpPr/>
          <p:nvPr/>
        </p:nvSpPr>
        <p:spPr>
          <a:xfrm>
            <a:off x="9864359" y="5209375"/>
            <a:ext cx="61182" cy="45719"/>
          </a:xfrm>
          <a:prstGeom prst="ellipse">
            <a:avLst/>
          </a:prstGeom>
          <a:solidFill>
            <a:srgbClr val="C18ED6"/>
          </a:solidFill>
          <a:ln>
            <a:solidFill>
              <a:srgbClr val="C18E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Οβάλ 45">
            <a:extLst>
              <a:ext uri="{FF2B5EF4-FFF2-40B4-BE49-F238E27FC236}">
                <a16:creationId xmlns:a16="http://schemas.microsoft.com/office/drawing/2014/main" id="{5BEEB205-4CF1-4942-8479-FA2CA53F264F}"/>
              </a:ext>
            </a:extLst>
          </p:cNvPr>
          <p:cNvSpPr/>
          <p:nvPr/>
        </p:nvSpPr>
        <p:spPr>
          <a:xfrm>
            <a:off x="11868846" y="5273539"/>
            <a:ext cx="61182" cy="45719"/>
          </a:xfrm>
          <a:prstGeom prst="ellipse">
            <a:avLst/>
          </a:prstGeom>
          <a:solidFill>
            <a:srgbClr val="C18ED6"/>
          </a:solidFill>
          <a:ln>
            <a:solidFill>
              <a:srgbClr val="C18E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Οβάλ 46">
            <a:extLst>
              <a:ext uri="{FF2B5EF4-FFF2-40B4-BE49-F238E27FC236}">
                <a16:creationId xmlns:a16="http://schemas.microsoft.com/office/drawing/2014/main" id="{8157789C-00CC-4D9E-9003-2EE001797CDD}"/>
              </a:ext>
            </a:extLst>
          </p:cNvPr>
          <p:cNvSpPr/>
          <p:nvPr/>
        </p:nvSpPr>
        <p:spPr>
          <a:xfrm flipH="1" flipV="1">
            <a:off x="332566" y="3328030"/>
            <a:ext cx="203944" cy="152400"/>
          </a:xfrm>
          <a:prstGeom prst="ellipse">
            <a:avLst/>
          </a:prstGeom>
          <a:solidFill>
            <a:srgbClr val="C18ED6"/>
          </a:solidFill>
          <a:ln>
            <a:solidFill>
              <a:srgbClr val="C18E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Οβάλ 47">
            <a:extLst>
              <a:ext uri="{FF2B5EF4-FFF2-40B4-BE49-F238E27FC236}">
                <a16:creationId xmlns:a16="http://schemas.microsoft.com/office/drawing/2014/main" id="{5DBCD0E1-2585-4D80-871E-DCDBE146CB4E}"/>
              </a:ext>
            </a:extLst>
          </p:cNvPr>
          <p:cNvSpPr/>
          <p:nvPr/>
        </p:nvSpPr>
        <p:spPr>
          <a:xfrm>
            <a:off x="1485741" y="1356015"/>
            <a:ext cx="61182" cy="45719"/>
          </a:xfrm>
          <a:prstGeom prst="ellipse">
            <a:avLst/>
          </a:prstGeom>
          <a:solidFill>
            <a:srgbClr val="C18ED6"/>
          </a:solidFill>
          <a:ln>
            <a:solidFill>
              <a:srgbClr val="C18E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Οβάλ 49">
            <a:extLst>
              <a:ext uri="{FF2B5EF4-FFF2-40B4-BE49-F238E27FC236}">
                <a16:creationId xmlns:a16="http://schemas.microsoft.com/office/drawing/2014/main" id="{D1C99D0C-920B-46FA-882D-65DFCFFBB212}"/>
              </a:ext>
            </a:extLst>
          </p:cNvPr>
          <p:cNvSpPr/>
          <p:nvPr/>
        </p:nvSpPr>
        <p:spPr>
          <a:xfrm flipH="1" flipV="1">
            <a:off x="1790078" y="2537111"/>
            <a:ext cx="203944" cy="152400"/>
          </a:xfrm>
          <a:prstGeom prst="ellipse">
            <a:avLst/>
          </a:prstGeom>
          <a:solidFill>
            <a:srgbClr val="C18ED6"/>
          </a:solidFill>
          <a:ln>
            <a:solidFill>
              <a:srgbClr val="C18E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Οβάλ 50">
            <a:extLst>
              <a:ext uri="{FF2B5EF4-FFF2-40B4-BE49-F238E27FC236}">
                <a16:creationId xmlns:a16="http://schemas.microsoft.com/office/drawing/2014/main" id="{943037FE-888E-4A85-8610-EF5EC53DA47F}"/>
              </a:ext>
            </a:extLst>
          </p:cNvPr>
          <p:cNvSpPr/>
          <p:nvPr/>
        </p:nvSpPr>
        <p:spPr>
          <a:xfrm flipH="1" flipV="1">
            <a:off x="2043758" y="4014960"/>
            <a:ext cx="203944" cy="152400"/>
          </a:xfrm>
          <a:prstGeom prst="ellipse">
            <a:avLst/>
          </a:prstGeom>
          <a:solidFill>
            <a:srgbClr val="C18ED6"/>
          </a:solidFill>
          <a:ln>
            <a:solidFill>
              <a:srgbClr val="C18E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Οβάλ 51">
            <a:extLst>
              <a:ext uri="{FF2B5EF4-FFF2-40B4-BE49-F238E27FC236}">
                <a16:creationId xmlns:a16="http://schemas.microsoft.com/office/drawing/2014/main" id="{53AC7F1C-636C-4BC6-9CC8-6D43BCA2DD78}"/>
              </a:ext>
            </a:extLst>
          </p:cNvPr>
          <p:cNvSpPr/>
          <p:nvPr/>
        </p:nvSpPr>
        <p:spPr>
          <a:xfrm flipH="1" flipV="1">
            <a:off x="3805520" y="6229887"/>
            <a:ext cx="257776" cy="192627"/>
          </a:xfrm>
          <a:prstGeom prst="ellipse">
            <a:avLst/>
          </a:prstGeom>
          <a:solidFill>
            <a:srgbClr val="C18ED6"/>
          </a:solidFill>
          <a:ln>
            <a:solidFill>
              <a:srgbClr val="C18E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Οβάλ 52">
            <a:extLst>
              <a:ext uri="{FF2B5EF4-FFF2-40B4-BE49-F238E27FC236}">
                <a16:creationId xmlns:a16="http://schemas.microsoft.com/office/drawing/2014/main" id="{C28E4D87-29B1-45DA-BFF6-5C293EF3C436}"/>
              </a:ext>
            </a:extLst>
          </p:cNvPr>
          <p:cNvSpPr/>
          <p:nvPr/>
        </p:nvSpPr>
        <p:spPr>
          <a:xfrm flipH="1" flipV="1">
            <a:off x="3373659" y="4832444"/>
            <a:ext cx="203944" cy="152400"/>
          </a:xfrm>
          <a:prstGeom prst="ellipse">
            <a:avLst/>
          </a:prstGeom>
          <a:solidFill>
            <a:srgbClr val="C18ED6"/>
          </a:solidFill>
          <a:ln>
            <a:solidFill>
              <a:srgbClr val="C18E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Οβάλ 53">
            <a:extLst>
              <a:ext uri="{FF2B5EF4-FFF2-40B4-BE49-F238E27FC236}">
                <a16:creationId xmlns:a16="http://schemas.microsoft.com/office/drawing/2014/main" id="{A3A1943D-9128-4156-9047-9AF2B566324C}"/>
              </a:ext>
            </a:extLst>
          </p:cNvPr>
          <p:cNvSpPr/>
          <p:nvPr/>
        </p:nvSpPr>
        <p:spPr>
          <a:xfrm flipH="1" flipV="1">
            <a:off x="1055146" y="6312649"/>
            <a:ext cx="330930" cy="351174"/>
          </a:xfrm>
          <a:prstGeom prst="ellipse">
            <a:avLst/>
          </a:prstGeom>
          <a:solidFill>
            <a:srgbClr val="C18ED6"/>
          </a:solidFill>
          <a:ln>
            <a:solidFill>
              <a:srgbClr val="C18E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Οβάλ 54">
            <a:extLst>
              <a:ext uri="{FF2B5EF4-FFF2-40B4-BE49-F238E27FC236}">
                <a16:creationId xmlns:a16="http://schemas.microsoft.com/office/drawing/2014/main" id="{B6E7A4B9-50FB-4CCC-AB12-794BC7014180}"/>
              </a:ext>
            </a:extLst>
          </p:cNvPr>
          <p:cNvSpPr/>
          <p:nvPr/>
        </p:nvSpPr>
        <p:spPr>
          <a:xfrm flipH="1" flipV="1">
            <a:off x="2155236" y="5590109"/>
            <a:ext cx="330930" cy="351174"/>
          </a:xfrm>
          <a:prstGeom prst="ellipse">
            <a:avLst/>
          </a:prstGeom>
          <a:solidFill>
            <a:srgbClr val="C18ED6"/>
          </a:solidFill>
          <a:ln>
            <a:solidFill>
              <a:srgbClr val="C18E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0463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Ορθογώνιο 3">
            <a:extLst>
              <a:ext uri="{FF2B5EF4-FFF2-40B4-BE49-F238E27FC236}">
                <a16:creationId xmlns:a16="http://schemas.microsoft.com/office/drawing/2014/main" id="{AC4013BD-4163-4BC5-B86F-A656A4A62777}"/>
              </a:ext>
            </a:extLst>
          </p:cNvPr>
          <p:cNvSpPr/>
          <p:nvPr/>
        </p:nvSpPr>
        <p:spPr>
          <a:xfrm>
            <a:off x="0" y="-7396"/>
            <a:ext cx="12192000" cy="119109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4841F639-B36E-4B3F-A1AA-9DCF59EF9F6F}"/>
              </a:ext>
            </a:extLst>
          </p:cNvPr>
          <p:cNvSpPr txBox="1"/>
          <p:nvPr/>
        </p:nvSpPr>
        <p:spPr>
          <a:xfrm>
            <a:off x="107258" y="-64220"/>
            <a:ext cx="10126936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/>
              <a:t>Πιστεύετε ότι υπάρχουν αρκετές δράσεις στον Νομό Θεσσαλονίκης για την επαγγελματική ενδυνάμωση νέων επαγγελματιών</a:t>
            </a:r>
            <a:r>
              <a:rPr lang="el-GR" sz="2400" b="1" dirty="0">
                <a:latin typeface="Calibri" panose="020F0502020204030204" pitchFamily="34" charset="0"/>
                <a:cs typeface="Calibri" panose="020F0502020204030204" pitchFamily="34" charset="0"/>
              </a:rPr>
              <a:t>; </a:t>
            </a:r>
            <a:endParaRPr lang="en-US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l-GR" sz="2000" b="1" i="1" dirty="0">
                <a:latin typeface="Calibri" panose="020F0502020204030204" pitchFamily="34" charset="0"/>
                <a:cs typeface="Calibri" panose="020F0502020204030204" pitchFamily="34" charset="0"/>
              </a:rPr>
              <a:t>Ευκαιρίες δικτύωσης (</a:t>
            </a:r>
            <a:r>
              <a:rPr lang="en-US" sz="2000" b="1" i="1" dirty="0">
                <a:latin typeface="Calibri" panose="020F0502020204030204" pitchFamily="34" charset="0"/>
                <a:cs typeface="Calibri" panose="020F0502020204030204" pitchFamily="34" charset="0"/>
              </a:rPr>
              <a:t>networking) </a:t>
            </a:r>
            <a:r>
              <a:rPr lang="el-GR" sz="2000" b="1" i="1" dirty="0">
                <a:latin typeface="Calibri" panose="020F0502020204030204" pitchFamily="34" charset="0"/>
                <a:cs typeface="Calibri" panose="020F0502020204030204" pitchFamily="34" charset="0"/>
              </a:rPr>
              <a:t>επαγγελματιών</a:t>
            </a:r>
            <a:endParaRPr lang="el-GR" sz="2800" b="1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37" name="Εικόνα 60">
            <a:extLst>
              <a:ext uri="{FF2B5EF4-FFF2-40B4-BE49-F238E27FC236}">
                <a16:creationId xmlns:a16="http://schemas.microsoft.com/office/drawing/2014/main" id="{95C3904F-C9DA-4FAB-A162-ACA5B598D6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41452" y="-64220"/>
            <a:ext cx="1912451" cy="1299906"/>
          </a:xfrm>
          <a:prstGeom prst="rect">
            <a:avLst/>
          </a:prstGeom>
        </p:spPr>
      </p:pic>
      <p:graphicFrame>
        <p:nvGraphicFramePr>
          <p:cNvPr id="7" name="Content Placeholder 5">
            <a:extLst>
              <a:ext uri="{FF2B5EF4-FFF2-40B4-BE49-F238E27FC236}">
                <a16:creationId xmlns:a16="http://schemas.microsoft.com/office/drawing/2014/main" id="{1E17013E-94B8-4C8F-9389-93B50358A0A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38592349"/>
              </p:ext>
            </p:extLst>
          </p:nvPr>
        </p:nvGraphicFramePr>
        <p:xfrm>
          <a:off x="1649760" y="1695604"/>
          <a:ext cx="8892480" cy="43092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525618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Ορθογώνιο 3">
            <a:extLst>
              <a:ext uri="{FF2B5EF4-FFF2-40B4-BE49-F238E27FC236}">
                <a16:creationId xmlns:a16="http://schemas.microsoft.com/office/drawing/2014/main" id="{AC4013BD-4163-4BC5-B86F-A656A4A62777}"/>
              </a:ext>
            </a:extLst>
          </p:cNvPr>
          <p:cNvSpPr/>
          <p:nvPr/>
        </p:nvSpPr>
        <p:spPr>
          <a:xfrm>
            <a:off x="0" y="-7396"/>
            <a:ext cx="12192000" cy="119109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4841F639-B36E-4B3F-A1AA-9DCF59EF9F6F}"/>
              </a:ext>
            </a:extLst>
          </p:cNvPr>
          <p:cNvSpPr txBox="1"/>
          <p:nvPr/>
        </p:nvSpPr>
        <p:spPr>
          <a:xfrm>
            <a:off x="107258" y="-64220"/>
            <a:ext cx="10126936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/>
              <a:t>Πιστεύετε ότι υπάρχουν αρκετές δράσεις στον Νομό Θεσσαλονίκης για την επαγγελματική ενδυνάμωση νέων επαγγελματιών</a:t>
            </a:r>
            <a:r>
              <a:rPr lang="el-GR" sz="2400" b="1" dirty="0">
                <a:latin typeface="Calibri" panose="020F0502020204030204" pitchFamily="34" charset="0"/>
                <a:cs typeface="Calibri" panose="020F0502020204030204" pitchFamily="34" charset="0"/>
              </a:rPr>
              <a:t>; </a:t>
            </a:r>
            <a:endParaRPr lang="en-US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l-GR" sz="2000" b="1" i="1" dirty="0">
                <a:latin typeface="Calibri" panose="020F0502020204030204" pitchFamily="34" charset="0"/>
                <a:cs typeface="Calibri" panose="020F0502020204030204" pitchFamily="34" charset="0"/>
              </a:rPr>
              <a:t>Επιμορφωτικά </a:t>
            </a:r>
            <a:r>
              <a:rPr lang="el-GR" sz="2000" b="1" i="1" dirty="0" err="1">
                <a:latin typeface="Calibri" panose="020F0502020204030204" pitchFamily="34" charset="0"/>
                <a:cs typeface="Calibri" panose="020F0502020204030204" pitchFamily="34" charset="0"/>
              </a:rPr>
              <a:t>προγρ</a:t>
            </a:r>
            <a:r>
              <a:rPr lang="el-GR" sz="2000" b="1" i="1" dirty="0">
                <a:latin typeface="Calibri" panose="020F0502020204030204" pitchFamily="34" charset="0"/>
                <a:cs typeface="Calibri" panose="020F0502020204030204" pitchFamily="34" charset="0"/>
              </a:rPr>
              <a:t>/τα και εργαστήρια </a:t>
            </a:r>
            <a:endParaRPr lang="el-GR" sz="2800" b="1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37" name="Εικόνα 60">
            <a:extLst>
              <a:ext uri="{FF2B5EF4-FFF2-40B4-BE49-F238E27FC236}">
                <a16:creationId xmlns:a16="http://schemas.microsoft.com/office/drawing/2014/main" id="{95C3904F-C9DA-4FAB-A162-ACA5B598D6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41452" y="-64220"/>
            <a:ext cx="1912451" cy="1299906"/>
          </a:xfrm>
          <a:prstGeom prst="rect">
            <a:avLst/>
          </a:prstGeom>
        </p:spPr>
      </p:pic>
      <p:graphicFrame>
        <p:nvGraphicFramePr>
          <p:cNvPr id="7" name="Content Placeholder 5">
            <a:extLst>
              <a:ext uri="{FF2B5EF4-FFF2-40B4-BE49-F238E27FC236}">
                <a16:creationId xmlns:a16="http://schemas.microsoft.com/office/drawing/2014/main" id="{1E17013E-94B8-4C8F-9389-93B50358A0A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35321814"/>
              </p:ext>
            </p:extLst>
          </p:nvPr>
        </p:nvGraphicFramePr>
        <p:xfrm>
          <a:off x="1649760" y="1695604"/>
          <a:ext cx="8892480" cy="43092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1039919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Ορθογώνιο 3">
            <a:extLst>
              <a:ext uri="{FF2B5EF4-FFF2-40B4-BE49-F238E27FC236}">
                <a16:creationId xmlns:a16="http://schemas.microsoft.com/office/drawing/2014/main" id="{AC4013BD-4163-4BC5-B86F-A656A4A62777}"/>
              </a:ext>
            </a:extLst>
          </p:cNvPr>
          <p:cNvSpPr/>
          <p:nvPr/>
        </p:nvSpPr>
        <p:spPr>
          <a:xfrm>
            <a:off x="0" y="-7396"/>
            <a:ext cx="12192000" cy="119109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4841F639-B36E-4B3F-A1AA-9DCF59EF9F6F}"/>
              </a:ext>
            </a:extLst>
          </p:cNvPr>
          <p:cNvSpPr txBox="1"/>
          <p:nvPr/>
        </p:nvSpPr>
        <p:spPr>
          <a:xfrm>
            <a:off x="107258" y="-64220"/>
            <a:ext cx="10126936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/>
              <a:t>Πιστεύετε ότι υπάρχουν αρκετές δράσεις στον Νομό Θεσσαλονίκης για την επαγγελματική ενδυνάμωση νέων επαγγελματιών</a:t>
            </a:r>
            <a:r>
              <a:rPr lang="el-GR" sz="2400" b="1" dirty="0">
                <a:latin typeface="Calibri" panose="020F0502020204030204" pitchFamily="34" charset="0"/>
                <a:cs typeface="Calibri" panose="020F0502020204030204" pitchFamily="34" charset="0"/>
              </a:rPr>
              <a:t>; </a:t>
            </a:r>
            <a:endParaRPr lang="en-US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l-GR" sz="2000" b="1" i="1" dirty="0">
                <a:latin typeface="Calibri" panose="020F0502020204030204" pitchFamily="34" charset="0"/>
                <a:cs typeface="Calibri" panose="020F0502020204030204" pitchFamily="34" charset="0"/>
              </a:rPr>
              <a:t>Υποστήριξη συλλόγων/σωματείων/επιμελητηρίων </a:t>
            </a:r>
            <a:endParaRPr lang="el-GR" sz="2800" b="1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37" name="Εικόνα 60">
            <a:extLst>
              <a:ext uri="{FF2B5EF4-FFF2-40B4-BE49-F238E27FC236}">
                <a16:creationId xmlns:a16="http://schemas.microsoft.com/office/drawing/2014/main" id="{95C3904F-C9DA-4FAB-A162-ACA5B598D6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41452" y="-64220"/>
            <a:ext cx="1912451" cy="1299906"/>
          </a:xfrm>
          <a:prstGeom prst="rect">
            <a:avLst/>
          </a:prstGeom>
        </p:spPr>
      </p:pic>
      <p:graphicFrame>
        <p:nvGraphicFramePr>
          <p:cNvPr id="7" name="Content Placeholder 5">
            <a:extLst>
              <a:ext uri="{FF2B5EF4-FFF2-40B4-BE49-F238E27FC236}">
                <a16:creationId xmlns:a16="http://schemas.microsoft.com/office/drawing/2014/main" id="{1E17013E-94B8-4C8F-9389-93B50358A0A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65706943"/>
              </p:ext>
            </p:extLst>
          </p:nvPr>
        </p:nvGraphicFramePr>
        <p:xfrm>
          <a:off x="1649760" y="1695604"/>
          <a:ext cx="8892480" cy="43092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788616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Ορθογώνιο 3">
            <a:extLst>
              <a:ext uri="{FF2B5EF4-FFF2-40B4-BE49-F238E27FC236}">
                <a16:creationId xmlns:a16="http://schemas.microsoft.com/office/drawing/2014/main" id="{AC4013BD-4163-4BC5-B86F-A656A4A62777}"/>
              </a:ext>
            </a:extLst>
          </p:cNvPr>
          <p:cNvSpPr/>
          <p:nvPr/>
        </p:nvSpPr>
        <p:spPr>
          <a:xfrm>
            <a:off x="0" y="-7396"/>
            <a:ext cx="12192000" cy="119109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4841F639-B36E-4B3F-A1AA-9DCF59EF9F6F}"/>
              </a:ext>
            </a:extLst>
          </p:cNvPr>
          <p:cNvSpPr txBox="1"/>
          <p:nvPr/>
        </p:nvSpPr>
        <p:spPr>
          <a:xfrm>
            <a:off x="135834" y="160145"/>
            <a:ext cx="945278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>
                <a:effectLst/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Ποια από τα παρακάτω θα σας δημιουργούσαν ασφάλεια για να παραμείνετε στο Νομό της Θεσσαλονίκης; </a:t>
            </a:r>
            <a:endParaRPr lang="el-GR" sz="6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37" name="Εικόνα 60">
            <a:extLst>
              <a:ext uri="{FF2B5EF4-FFF2-40B4-BE49-F238E27FC236}">
                <a16:creationId xmlns:a16="http://schemas.microsoft.com/office/drawing/2014/main" id="{95C3904F-C9DA-4FAB-A162-ACA5B598D6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41452" y="-64220"/>
            <a:ext cx="1912451" cy="1299906"/>
          </a:xfrm>
          <a:prstGeom prst="rect">
            <a:avLst/>
          </a:prstGeom>
        </p:spPr>
      </p:pic>
      <p:graphicFrame>
        <p:nvGraphicFramePr>
          <p:cNvPr id="28" name="Content Placeholder 5">
            <a:extLst>
              <a:ext uri="{FF2B5EF4-FFF2-40B4-BE49-F238E27FC236}">
                <a16:creationId xmlns:a16="http://schemas.microsoft.com/office/drawing/2014/main" id="{A0638EB7-3252-47EE-A9AE-734547217F5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55977236"/>
              </p:ext>
            </p:extLst>
          </p:nvPr>
        </p:nvGraphicFramePr>
        <p:xfrm>
          <a:off x="1333850" y="1489260"/>
          <a:ext cx="10055604" cy="50131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5398054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Ορθογώνιο 3">
            <a:extLst>
              <a:ext uri="{FF2B5EF4-FFF2-40B4-BE49-F238E27FC236}">
                <a16:creationId xmlns:a16="http://schemas.microsoft.com/office/drawing/2014/main" id="{AC4013BD-4163-4BC5-B86F-A656A4A62777}"/>
              </a:ext>
            </a:extLst>
          </p:cNvPr>
          <p:cNvSpPr/>
          <p:nvPr/>
        </p:nvSpPr>
        <p:spPr>
          <a:xfrm>
            <a:off x="0" y="-7396"/>
            <a:ext cx="12192000" cy="119109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4841F639-B36E-4B3F-A1AA-9DCF59EF9F6F}"/>
              </a:ext>
            </a:extLst>
          </p:cNvPr>
          <p:cNvSpPr txBox="1"/>
          <p:nvPr/>
        </p:nvSpPr>
        <p:spPr>
          <a:xfrm>
            <a:off x="286645" y="108679"/>
            <a:ext cx="826495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>
                <a:latin typeface="Calibri" panose="020F0502020204030204" pitchFamily="34" charset="0"/>
                <a:cs typeface="Calibri" panose="020F0502020204030204" pitchFamily="34" charset="0"/>
              </a:rPr>
              <a:t>Πόσες ώρες θα επενδύατε εβδομαδιαία σε δράσεις επαγγελματικής ενδυνάμωσης και δικτύωσης;</a:t>
            </a:r>
            <a:endParaRPr lang="el-GR" sz="3200" b="1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37" name="Εικόνα 60">
            <a:extLst>
              <a:ext uri="{FF2B5EF4-FFF2-40B4-BE49-F238E27FC236}">
                <a16:creationId xmlns:a16="http://schemas.microsoft.com/office/drawing/2014/main" id="{95C3904F-C9DA-4FAB-A162-ACA5B598D6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41452" y="-64220"/>
            <a:ext cx="1912451" cy="1299906"/>
          </a:xfrm>
          <a:prstGeom prst="rect">
            <a:avLst/>
          </a:prstGeom>
        </p:spPr>
      </p:pic>
      <p:graphicFrame>
        <p:nvGraphicFramePr>
          <p:cNvPr id="7" name="Content Placeholder 5">
            <a:extLst>
              <a:ext uri="{FF2B5EF4-FFF2-40B4-BE49-F238E27FC236}">
                <a16:creationId xmlns:a16="http://schemas.microsoft.com/office/drawing/2014/main" id="{1E17013E-94B8-4C8F-9389-93B50358A0A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52588882"/>
              </p:ext>
            </p:extLst>
          </p:nvPr>
        </p:nvGraphicFramePr>
        <p:xfrm>
          <a:off x="1649760" y="1695604"/>
          <a:ext cx="8892480" cy="43092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5421953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28E497B-473E-49F6-9EAB-E4746C621998}"/>
              </a:ext>
            </a:extLst>
          </p:cNvPr>
          <p:cNvSpPr txBox="1"/>
          <p:nvPr/>
        </p:nvSpPr>
        <p:spPr>
          <a:xfrm>
            <a:off x="7579466" y="5011514"/>
            <a:ext cx="383938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dirty="0">
                <a:cs typeface="Arial" pitchFamily="34" charset="0"/>
              </a:rPr>
              <a:t>Θα επένδυαν </a:t>
            </a:r>
            <a:r>
              <a:rPr lang="el-GR" b="1" dirty="0">
                <a:cs typeface="Arial" pitchFamily="34" charset="0"/>
              </a:rPr>
              <a:t>3-4 ώρες </a:t>
            </a:r>
            <a:r>
              <a:rPr lang="el-GR" dirty="0">
                <a:cs typeface="Arial" pitchFamily="34" charset="0"/>
              </a:rPr>
              <a:t>την εβδομάδα σε δράσεις </a:t>
            </a:r>
            <a:r>
              <a:rPr lang="el-GR" b="1" dirty="0">
                <a:cs typeface="Arial" pitchFamily="34" charset="0"/>
              </a:rPr>
              <a:t>επαγγελματικής ενδυνάμωσης και δικτύωσης.</a:t>
            </a:r>
            <a:endParaRPr lang="ko-KR" altLang="en-US" dirty="0">
              <a:cs typeface="Arial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6C5A729-1A94-434B-A4DB-E80ECB4E1AE3}"/>
              </a:ext>
            </a:extLst>
          </p:cNvPr>
          <p:cNvSpPr txBox="1"/>
          <p:nvPr/>
        </p:nvSpPr>
        <p:spPr>
          <a:xfrm>
            <a:off x="397157" y="2127587"/>
            <a:ext cx="43256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dirty="0">
                <a:cs typeface="Arial" pitchFamily="34" charset="0"/>
              </a:rPr>
              <a:t>Άτομα </a:t>
            </a:r>
            <a:r>
              <a:rPr lang="el-GR" b="1" dirty="0">
                <a:cs typeface="Arial" pitchFamily="34" charset="0"/>
              </a:rPr>
              <a:t>25-</a:t>
            </a:r>
            <a:r>
              <a:rPr lang="en-US" b="1" dirty="0">
                <a:cs typeface="Arial" pitchFamily="34" charset="0"/>
              </a:rPr>
              <a:t>35</a:t>
            </a:r>
            <a:r>
              <a:rPr lang="el-GR" b="1" dirty="0">
                <a:cs typeface="Arial" pitchFamily="34" charset="0"/>
              </a:rPr>
              <a:t> ετών </a:t>
            </a:r>
            <a:r>
              <a:rPr lang="el-GR" dirty="0">
                <a:cs typeface="Arial" pitchFamily="34" charset="0"/>
              </a:rPr>
              <a:t>που δηλώνουν πως </a:t>
            </a:r>
            <a:r>
              <a:rPr lang="el-GR" b="1" dirty="0">
                <a:cs typeface="Arial" pitchFamily="34" charset="0"/>
              </a:rPr>
              <a:t>αναζητούν εργασία </a:t>
            </a:r>
            <a:r>
              <a:rPr lang="el-GR" dirty="0">
                <a:cs typeface="Arial" pitchFamily="34" charset="0"/>
              </a:rPr>
              <a:t>αυτή την περίοδο.</a:t>
            </a:r>
            <a:endParaRPr lang="el-GR" b="1" dirty="0">
              <a:cs typeface="Arial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1CEFBF6-0958-4DE9-A711-769E060E4AE6}"/>
              </a:ext>
            </a:extLst>
          </p:cNvPr>
          <p:cNvSpPr txBox="1"/>
          <p:nvPr/>
        </p:nvSpPr>
        <p:spPr>
          <a:xfrm>
            <a:off x="7935799" y="2800434"/>
            <a:ext cx="41706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dirty="0">
                <a:cs typeface="Arial" pitchFamily="34" charset="0"/>
              </a:rPr>
              <a:t>Των </a:t>
            </a:r>
            <a:r>
              <a:rPr lang="el-GR" b="1" dirty="0">
                <a:cs typeface="Arial" pitchFamily="34" charset="0"/>
              </a:rPr>
              <a:t>εργαζομένων</a:t>
            </a:r>
            <a:r>
              <a:rPr lang="el-GR" dirty="0">
                <a:cs typeface="Arial" pitchFamily="34" charset="0"/>
              </a:rPr>
              <a:t> νιώθουν πως η </a:t>
            </a:r>
            <a:r>
              <a:rPr lang="el-GR" b="1" dirty="0">
                <a:cs typeface="Arial" pitchFamily="34" charset="0"/>
              </a:rPr>
              <a:t>πανδημία</a:t>
            </a:r>
            <a:r>
              <a:rPr lang="el-GR" dirty="0">
                <a:cs typeface="Arial" pitchFamily="34" charset="0"/>
              </a:rPr>
              <a:t> έφερε </a:t>
            </a:r>
            <a:r>
              <a:rPr lang="el-GR" b="1" dirty="0">
                <a:cs typeface="Arial" pitchFamily="34" charset="0"/>
              </a:rPr>
              <a:t>εργασιακή ανασφάλεια</a:t>
            </a:r>
            <a:r>
              <a:rPr lang="el-GR" dirty="0">
                <a:cs typeface="Arial" pitchFamily="34" charset="0"/>
              </a:rPr>
              <a:t>.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E7C3369-FF44-423C-8E80-2C112F4F122F}"/>
              </a:ext>
            </a:extLst>
          </p:cNvPr>
          <p:cNvSpPr txBox="1"/>
          <p:nvPr/>
        </p:nvSpPr>
        <p:spPr>
          <a:xfrm>
            <a:off x="597386" y="4542561"/>
            <a:ext cx="37883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dirty="0">
                <a:cs typeface="Arial" pitchFamily="34" charset="0"/>
              </a:rPr>
              <a:t>Όσοι αναζητούν εργασία </a:t>
            </a:r>
            <a:endParaRPr lang="en-US" dirty="0">
              <a:cs typeface="Arial" pitchFamily="34" charset="0"/>
            </a:endParaRPr>
          </a:p>
          <a:p>
            <a:pPr algn="ctr"/>
            <a:r>
              <a:rPr lang="el-GR" dirty="0">
                <a:cs typeface="Arial" pitchFamily="34" charset="0"/>
              </a:rPr>
              <a:t>από το </a:t>
            </a:r>
            <a:r>
              <a:rPr lang="el-GR" b="1" dirty="0">
                <a:cs typeface="Arial" pitchFamily="34" charset="0"/>
              </a:rPr>
              <a:t>διαδίκτυο.</a:t>
            </a:r>
            <a:r>
              <a:rPr lang="en-US" altLang="ko-KR" dirty="0">
                <a:cs typeface="Arial" pitchFamily="34" charset="0"/>
              </a:rPr>
              <a:t> </a:t>
            </a:r>
            <a:endParaRPr lang="ko-KR" altLang="en-US" dirty="0">
              <a:cs typeface="Arial" pitchFamily="34" charset="0"/>
            </a:endParaRPr>
          </a:p>
        </p:txBody>
      </p:sp>
      <p:sp>
        <p:nvSpPr>
          <p:cNvPr id="20" name="Oval 2">
            <a:extLst>
              <a:ext uri="{FF2B5EF4-FFF2-40B4-BE49-F238E27FC236}">
                <a16:creationId xmlns:a16="http://schemas.microsoft.com/office/drawing/2014/main" id="{93491802-6CAD-4170-B1B5-D52701E27106}"/>
              </a:ext>
            </a:extLst>
          </p:cNvPr>
          <p:cNvSpPr/>
          <p:nvPr/>
        </p:nvSpPr>
        <p:spPr>
          <a:xfrm>
            <a:off x="5345536" y="3269072"/>
            <a:ext cx="1484865" cy="1484866"/>
          </a:xfrm>
          <a:prstGeom prst="ellipse">
            <a:avLst/>
          </a:prstGeom>
          <a:solidFill>
            <a:schemeClr val="bg1"/>
          </a:solidFill>
          <a:ln w="508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1" name="Donut 6">
            <a:extLst>
              <a:ext uri="{FF2B5EF4-FFF2-40B4-BE49-F238E27FC236}">
                <a16:creationId xmlns:a16="http://schemas.microsoft.com/office/drawing/2014/main" id="{801E96F8-918E-40B7-93C0-D9662D90F2D9}"/>
              </a:ext>
            </a:extLst>
          </p:cNvPr>
          <p:cNvSpPr/>
          <p:nvPr/>
        </p:nvSpPr>
        <p:spPr>
          <a:xfrm>
            <a:off x="4448343" y="2351165"/>
            <a:ext cx="3279253" cy="3279255"/>
          </a:xfrm>
          <a:prstGeom prst="donut">
            <a:avLst>
              <a:gd name="adj" fmla="val 1907"/>
            </a:avLst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22" name="Oval 41">
            <a:extLst>
              <a:ext uri="{FF2B5EF4-FFF2-40B4-BE49-F238E27FC236}">
                <a16:creationId xmlns:a16="http://schemas.microsoft.com/office/drawing/2014/main" id="{5B7D052F-8A57-4372-9BFB-4BD1830B465A}"/>
              </a:ext>
            </a:extLst>
          </p:cNvPr>
          <p:cNvSpPr/>
          <p:nvPr/>
        </p:nvSpPr>
        <p:spPr>
          <a:xfrm>
            <a:off x="4722774" y="2128313"/>
            <a:ext cx="975518" cy="975518"/>
          </a:xfrm>
          <a:prstGeom prst="ellipse">
            <a:avLst/>
          </a:prstGeom>
          <a:solidFill>
            <a:schemeClr val="accent1"/>
          </a:solidFill>
          <a:ln w="508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2</a:t>
            </a:r>
            <a:r>
              <a:rPr lang="el-GR" altLang="ko-KR" dirty="0"/>
              <a:t>9%</a:t>
            </a:r>
            <a:endParaRPr lang="ko-KR" altLang="en-US" dirty="0"/>
          </a:p>
        </p:txBody>
      </p:sp>
      <p:sp>
        <p:nvSpPr>
          <p:cNvPr id="23" name="Oval 43">
            <a:extLst>
              <a:ext uri="{FF2B5EF4-FFF2-40B4-BE49-F238E27FC236}">
                <a16:creationId xmlns:a16="http://schemas.microsoft.com/office/drawing/2014/main" id="{C1D8FEB7-0019-4806-86E8-5B133CAD713C}"/>
              </a:ext>
            </a:extLst>
          </p:cNvPr>
          <p:cNvSpPr/>
          <p:nvPr/>
        </p:nvSpPr>
        <p:spPr>
          <a:xfrm>
            <a:off x="6966552" y="2773918"/>
            <a:ext cx="975518" cy="975518"/>
          </a:xfrm>
          <a:prstGeom prst="ellipse">
            <a:avLst/>
          </a:prstGeom>
          <a:solidFill>
            <a:schemeClr val="accent1"/>
          </a:solidFill>
          <a:ln w="508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altLang="ko-KR" dirty="0"/>
              <a:t>75%</a:t>
            </a:r>
            <a:endParaRPr lang="ko-KR" altLang="en-US" dirty="0"/>
          </a:p>
        </p:txBody>
      </p:sp>
      <p:sp>
        <p:nvSpPr>
          <p:cNvPr id="24" name="Oval 44">
            <a:extLst>
              <a:ext uri="{FF2B5EF4-FFF2-40B4-BE49-F238E27FC236}">
                <a16:creationId xmlns:a16="http://schemas.microsoft.com/office/drawing/2014/main" id="{4E5C9AE4-2A25-4527-914F-BE30BA615C8C}"/>
              </a:ext>
            </a:extLst>
          </p:cNvPr>
          <p:cNvSpPr/>
          <p:nvPr/>
        </p:nvSpPr>
        <p:spPr>
          <a:xfrm>
            <a:off x="4096578" y="4333421"/>
            <a:ext cx="975518" cy="975518"/>
          </a:xfrm>
          <a:prstGeom prst="ellipse">
            <a:avLst/>
          </a:prstGeom>
          <a:solidFill>
            <a:schemeClr val="accent1"/>
          </a:solidFill>
          <a:ln w="508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altLang="ko-KR" dirty="0"/>
              <a:t>76%</a:t>
            </a:r>
            <a:endParaRPr lang="ko-KR" altLang="en-US" dirty="0"/>
          </a:p>
        </p:txBody>
      </p:sp>
      <p:sp>
        <p:nvSpPr>
          <p:cNvPr id="26" name="Oval 46">
            <a:extLst>
              <a:ext uri="{FF2B5EF4-FFF2-40B4-BE49-F238E27FC236}">
                <a16:creationId xmlns:a16="http://schemas.microsoft.com/office/drawing/2014/main" id="{2F306D8E-73B4-4C27-8981-2CA509D7752F}"/>
              </a:ext>
            </a:extLst>
          </p:cNvPr>
          <p:cNvSpPr/>
          <p:nvPr/>
        </p:nvSpPr>
        <p:spPr>
          <a:xfrm>
            <a:off x="6478793" y="4865727"/>
            <a:ext cx="975518" cy="975518"/>
          </a:xfrm>
          <a:prstGeom prst="ellipse">
            <a:avLst/>
          </a:prstGeom>
          <a:solidFill>
            <a:schemeClr val="accent1"/>
          </a:solidFill>
          <a:ln w="508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altLang="ko-KR" dirty="0"/>
              <a:t>47%</a:t>
            </a:r>
            <a:endParaRPr lang="ko-KR" altLang="en-US" dirty="0"/>
          </a:p>
        </p:txBody>
      </p:sp>
      <p:sp>
        <p:nvSpPr>
          <p:cNvPr id="34" name="Donut 24">
            <a:extLst>
              <a:ext uri="{FF2B5EF4-FFF2-40B4-BE49-F238E27FC236}">
                <a16:creationId xmlns:a16="http://schemas.microsoft.com/office/drawing/2014/main" id="{62F05D48-8C47-4B9C-8CAE-0C025D8D30C9}"/>
              </a:ext>
            </a:extLst>
          </p:cNvPr>
          <p:cNvSpPr/>
          <p:nvPr/>
        </p:nvSpPr>
        <p:spPr>
          <a:xfrm>
            <a:off x="5731519" y="3605760"/>
            <a:ext cx="728962" cy="734896"/>
          </a:xfrm>
          <a:custGeom>
            <a:avLst/>
            <a:gdLst/>
            <a:ahLst/>
            <a:cxnLst/>
            <a:rect l="l" t="t" r="r" b="b"/>
            <a:pathLst>
              <a:path w="3208412" h="3234532">
                <a:moveTo>
                  <a:pt x="1561445" y="1065858"/>
                </a:moveTo>
                <a:cubicBezTo>
                  <a:pt x="1654998" y="1065858"/>
                  <a:pt x="1743610" y="1087015"/>
                  <a:pt x="1821879" y="1126644"/>
                </a:cubicBezTo>
                <a:lnTo>
                  <a:pt x="1611352" y="1337172"/>
                </a:lnTo>
                <a:cubicBezTo>
                  <a:pt x="1595200" y="1333388"/>
                  <a:pt x="1578468" y="1332141"/>
                  <a:pt x="1561445" y="1332141"/>
                </a:cubicBezTo>
                <a:cubicBezTo>
                  <a:pt x="1373145" y="1332141"/>
                  <a:pt x="1220499" y="1484787"/>
                  <a:pt x="1220499" y="1673087"/>
                </a:cubicBezTo>
                <a:cubicBezTo>
                  <a:pt x="1220499" y="1861387"/>
                  <a:pt x="1373145" y="2014033"/>
                  <a:pt x="1561445" y="2014033"/>
                </a:cubicBezTo>
                <a:cubicBezTo>
                  <a:pt x="1749745" y="2014033"/>
                  <a:pt x="1902391" y="1861387"/>
                  <a:pt x="1902391" y="1673087"/>
                </a:cubicBezTo>
                <a:cubicBezTo>
                  <a:pt x="1902391" y="1643675"/>
                  <a:pt x="1898667" y="1615133"/>
                  <a:pt x="1890450" y="1588219"/>
                </a:cubicBezTo>
                <a:lnTo>
                  <a:pt x="2093156" y="1385512"/>
                </a:lnTo>
                <a:cubicBezTo>
                  <a:pt x="2142229" y="1470075"/>
                  <a:pt x="2168674" y="1568493"/>
                  <a:pt x="2168674" y="1673087"/>
                </a:cubicBezTo>
                <a:cubicBezTo>
                  <a:pt x="2168674" y="2008450"/>
                  <a:pt x="1896808" y="2280316"/>
                  <a:pt x="1561445" y="2280316"/>
                </a:cubicBezTo>
                <a:cubicBezTo>
                  <a:pt x="1226082" y="2280316"/>
                  <a:pt x="954217" y="2008450"/>
                  <a:pt x="954217" y="1673087"/>
                </a:cubicBezTo>
                <a:cubicBezTo>
                  <a:pt x="954217" y="1337724"/>
                  <a:pt x="1226082" y="1065858"/>
                  <a:pt x="1561445" y="1065858"/>
                </a:cubicBezTo>
                <a:close/>
                <a:moveTo>
                  <a:pt x="1561445" y="580076"/>
                </a:moveTo>
                <a:cubicBezTo>
                  <a:pt x="1790175" y="580076"/>
                  <a:pt x="2002494" y="650333"/>
                  <a:pt x="2177834" y="770690"/>
                </a:cubicBezTo>
                <a:lnTo>
                  <a:pt x="1968030" y="980494"/>
                </a:lnTo>
                <a:cubicBezTo>
                  <a:pt x="1849962" y="907198"/>
                  <a:pt x="1710422" y="866794"/>
                  <a:pt x="1561445" y="866794"/>
                </a:cubicBezTo>
                <a:cubicBezTo>
                  <a:pt x="1116142" y="866794"/>
                  <a:pt x="755153" y="1227784"/>
                  <a:pt x="755153" y="1673087"/>
                </a:cubicBezTo>
                <a:cubicBezTo>
                  <a:pt x="755153" y="2118390"/>
                  <a:pt x="1116142" y="2479380"/>
                  <a:pt x="1561445" y="2479380"/>
                </a:cubicBezTo>
                <a:cubicBezTo>
                  <a:pt x="2006748" y="2479380"/>
                  <a:pt x="2367738" y="2118390"/>
                  <a:pt x="2367738" y="1673087"/>
                </a:cubicBezTo>
                <a:cubicBezTo>
                  <a:pt x="2367738" y="1513043"/>
                  <a:pt x="2321108" y="1363890"/>
                  <a:pt x="2239307" y="1239362"/>
                </a:cubicBezTo>
                <a:lnTo>
                  <a:pt x="2445928" y="1032741"/>
                </a:lnTo>
                <a:cubicBezTo>
                  <a:pt x="2577451" y="1212149"/>
                  <a:pt x="2654457" y="1433625"/>
                  <a:pt x="2654457" y="1673087"/>
                </a:cubicBezTo>
                <a:cubicBezTo>
                  <a:pt x="2654457" y="2276741"/>
                  <a:pt x="2165099" y="2766099"/>
                  <a:pt x="1561445" y="2766099"/>
                </a:cubicBezTo>
                <a:cubicBezTo>
                  <a:pt x="957792" y="2766099"/>
                  <a:pt x="468434" y="2276741"/>
                  <a:pt x="468434" y="1673087"/>
                </a:cubicBezTo>
                <a:cubicBezTo>
                  <a:pt x="468434" y="1069433"/>
                  <a:pt x="957792" y="580076"/>
                  <a:pt x="1561445" y="580076"/>
                </a:cubicBezTo>
                <a:close/>
                <a:moveTo>
                  <a:pt x="1561445" y="111642"/>
                </a:moveTo>
                <a:cubicBezTo>
                  <a:pt x="1890473" y="111642"/>
                  <a:pt x="2195731" y="213411"/>
                  <a:pt x="2447076" y="387744"/>
                </a:cubicBezTo>
                <a:lnTo>
                  <a:pt x="2453780" y="494744"/>
                </a:lnTo>
                <a:lnTo>
                  <a:pt x="2309436" y="639088"/>
                </a:lnTo>
                <a:cubicBezTo>
                  <a:pt x="2099826" y="485554"/>
                  <a:pt x="1841132" y="395669"/>
                  <a:pt x="1561445" y="395669"/>
                </a:cubicBezTo>
                <a:cubicBezTo>
                  <a:pt x="855947" y="395669"/>
                  <a:pt x="284027" y="967589"/>
                  <a:pt x="284027" y="1673087"/>
                </a:cubicBezTo>
                <a:cubicBezTo>
                  <a:pt x="284027" y="2378585"/>
                  <a:pt x="855947" y="2950505"/>
                  <a:pt x="1561445" y="2950505"/>
                </a:cubicBezTo>
                <a:cubicBezTo>
                  <a:pt x="2266943" y="2950505"/>
                  <a:pt x="2838863" y="2378585"/>
                  <a:pt x="2838863" y="1673087"/>
                </a:cubicBezTo>
                <a:cubicBezTo>
                  <a:pt x="2838863" y="1382650"/>
                  <a:pt x="2741936" y="1114852"/>
                  <a:pt x="2577529" y="901139"/>
                </a:cubicBezTo>
                <a:lnTo>
                  <a:pt x="2706681" y="771988"/>
                </a:lnTo>
                <a:lnTo>
                  <a:pt x="2841540" y="780437"/>
                </a:lnTo>
                <a:cubicBezTo>
                  <a:pt x="3019168" y="1032973"/>
                  <a:pt x="3122890" y="1340917"/>
                  <a:pt x="3122890" y="1673087"/>
                </a:cubicBezTo>
                <a:cubicBezTo>
                  <a:pt x="3122890" y="2535449"/>
                  <a:pt x="2423807" y="3234532"/>
                  <a:pt x="1561445" y="3234532"/>
                </a:cubicBezTo>
                <a:cubicBezTo>
                  <a:pt x="699083" y="3234532"/>
                  <a:pt x="0" y="2535449"/>
                  <a:pt x="0" y="1673087"/>
                </a:cubicBezTo>
                <a:cubicBezTo>
                  <a:pt x="0" y="810725"/>
                  <a:pt x="699083" y="111642"/>
                  <a:pt x="1561445" y="111642"/>
                </a:cubicBezTo>
                <a:close/>
                <a:moveTo>
                  <a:pt x="2909110" y="0"/>
                </a:moveTo>
                <a:lnTo>
                  <a:pt x="2926757" y="281655"/>
                </a:lnTo>
                <a:lnTo>
                  <a:pt x="3208412" y="299301"/>
                </a:lnTo>
                <a:lnTo>
                  <a:pt x="2863230" y="644483"/>
                </a:lnTo>
                <a:lnTo>
                  <a:pt x="2685547" y="633351"/>
                </a:lnTo>
                <a:lnTo>
                  <a:pt x="1718098" y="1600799"/>
                </a:lnTo>
                <a:cubicBezTo>
                  <a:pt x="1729236" y="1622491"/>
                  <a:pt x="1734939" y="1647123"/>
                  <a:pt x="1734939" y="1673087"/>
                </a:cubicBezTo>
                <a:cubicBezTo>
                  <a:pt x="1734939" y="1768905"/>
                  <a:pt x="1657263" y="1846581"/>
                  <a:pt x="1561445" y="1846581"/>
                </a:cubicBezTo>
                <a:cubicBezTo>
                  <a:pt x="1465627" y="1846581"/>
                  <a:pt x="1387951" y="1768905"/>
                  <a:pt x="1387951" y="1673087"/>
                </a:cubicBezTo>
                <a:cubicBezTo>
                  <a:pt x="1387951" y="1577269"/>
                  <a:pt x="1465627" y="1499593"/>
                  <a:pt x="1561445" y="1499593"/>
                </a:cubicBezTo>
                <a:lnTo>
                  <a:pt x="1591006" y="1505561"/>
                </a:lnTo>
                <a:lnTo>
                  <a:pt x="2574981" y="521587"/>
                </a:lnTo>
                <a:lnTo>
                  <a:pt x="2563928" y="345182"/>
                </a:lnTo>
                <a:close/>
              </a:path>
            </a:pathLst>
          </a:cu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5" name="Ορθογώνιο 3">
            <a:extLst>
              <a:ext uri="{FF2B5EF4-FFF2-40B4-BE49-F238E27FC236}">
                <a16:creationId xmlns:a16="http://schemas.microsoft.com/office/drawing/2014/main" id="{AC4013BD-4163-4BC5-B86F-A656A4A62777}"/>
              </a:ext>
            </a:extLst>
          </p:cNvPr>
          <p:cNvSpPr/>
          <p:nvPr/>
        </p:nvSpPr>
        <p:spPr>
          <a:xfrm>
            <a:off x="0" y="-7396"/>
            <a:ext cx="12192000" cy="119109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4841F639-B36E-4B3F-A1AA-9DCF59EF9F6F}"/>
              </a:ext>
            </a:extLst>
          </p:cNvPr>
          <p:cNvSpPr txBox="1"/>
          <p:nvPr/>
        </p:nvSpPr>
        <p:spPr>
          <a:xfrm>
            <a:off x="924399" y="272995"/>
            <a:ext cx="740145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400" dirty="0">
                <a:latin typeface="Calibri" panose="020F0502020204030204" pitchFamily="34" charset="0"/>
                <a:cs typeface="Calibri" panose="020F0502020204030204" pitchFamily="34" charset="0"/>
              </a:rPr>
              <a:t>ΒΑΣΙΚΑ ΣΥΜΠΕΡΑΣΜΑΤΑ</a:t>
            </a:r>
          </a:p>
        </p:txBody>
      </p:sp>
      <p:pic>
        <p:nvPicPr>
          <p:cNvPr id="37" name="Εικόνα 60">
            <a:extLst>
              <a:ext uri="{FF2B5EF4-FFF2-40B4-BE49-F238E27FC236}">
                <a16:creationId xmlns:a16="http://schemas.microsoft.com/office/drawing/2014/main" id="{95C3904F-C9DA-4FAB-A162-ACA5B598D6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41452" y="-64220"/>
            <a:ext cx="1912451" cy="12999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26612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 3">
            <a:extLst>
              <a:ext uri="{FF2B5EF4-FFF2-40B4-BE49-F238E27FC236}">
                <a16:creationId xmlns:a16="http://schemas.microsoft.com/office/drawing/2014/main" id="{8FA964E7-5AA4-495F-8120-E4408C82CB27}"/>
              </a:ext>
            </a:extLst>
          </p:cNvPr>
          <p:cNvSpPr/>
          <p:nvPr/>
        </p:nvSpPr>
        <p:spPr>
          <a:xfrm>
            <a:off x="15494" y="2242"/>
            <a:ext cx="4821445" cy="6857998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5" name="Ορθογώνιο 14">
            <a:extLst>
              <a:ext uri="{FF2B5EF4-FFF2-40B4-BE49-F238E27FC236}">
                <a16:creationId xmlns:a16="http://schemas.microsoft.com/office/drawing/2014/main" id="{3F9FC6F5-07E5-4FB1-9500-25A16039F75E}"/>
              </a:ext>
            </a:extLst>
          </p:cNvPr>
          <p:cNvSpPr/>
          <p:nvPr/>
        </p:nvSpPr>
        <p:spPr>
          <a:xfrm flipH="1">
            <a:off x="382090" y="783"/>
            <a:ext cx="62323" cy="316312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B247D37-B312-4706-92BF-03E4A97F239C}"/>
              </a:ext>
            </a:extLst>
          </p:cNvPr>
          <p:cNvSpPr txBox="1"/>
          <p:nvPr/>
        </p:nvSpPr>
        <p:spPr>
          <a:xfrm>
            <a:off x="685408" y="539271"/>
            <a:ext cx="3254678" cy="70788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l-GR" sz="4000" dirty="0">
                <a:solidFill>
                  <a:schemeClr val="bg1">
                    <a:lumMod val="95000"/>
                  </a:schemeClr>
                </a:solidFill>
                <a:latin typeface="Avenir Next LT Pro" panose="020B0504020202020204" pitchFamily="34" charset="0"/>
                <a:cs typeface="Calibri"/>
              </a:rPr>
              <a:t>Η ΕΡΕΥΝΑ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84B6D2F-683E-499E-91C6-8A5B7DBB04E3}"/>
              </a:ext>
            </a:extLst>
          </p:cNvPr>
          <p:cNvSpPr txBox="1"/>
          <p:nvPr/>
        </p:nvSpPr>
        <p:spPr>
          <a:xfrm>
            <a:off x="444413" y="2382949"/>
            <a:ext cx="4154791" cy="95410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l-GR" sz="2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Η Θεσσαλονίκη μέσα από τα μάτια της νέας γενιάς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DB912BF-E638-4203-A31F-EF0195D72DA5}"/>
              </a:ext>
            </a:extLst>
          </p:cNvPr>
          <p:cNvSpPr txBox="1"/>
          <p:nvPr/>
        </p:nvSpPr>
        <p:spPr>
          <a:xfrm>
            <a:off x="5050373" y="813288"/>
            <a:ext cx="6600889" cy="409342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l-GR" sz="2000" b="1" dirty="0">
                <a:latin typeface="Calibri" panose="020F0502020204030204" pitchFamily="34" charset="0"/>
                <a:ea typeface="+mn-lt"/>
                <a:cs typeface="Calibri" panose="020F0502020204030204" pitchFamily="34" charset="0"/>
              </a:rPr>
              <a:t>Τύπος έρευνας</a:t>
            </a:r>
            <a:endParaRPr lang="el-GR" sz="20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l-GR" dirty="0">
                <a:latin typeface="Calibri" panose="020F0502020204030204" pitchFamily="34" charset="0"/>
                <a:ea typeface="+mn-lt"/>
                <a:cs typeface="Calibri" panose="020F0502020204030204" pitchFamily="34" charset="0"/>
              </a:rPr>
              <a:t>Διαδικτυακή και Face to Face έρευνα στο πολεοδομικό συγκρότημα της Θεσσαλονίκης.</a:t>
            </a:r>
            <a:endParaRPr lang="el-GR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l-GR" dirty="0">
              <a:latin typeface="Calibri" panose="020F0502020204030204" pitchFamily="34" charset="0"/>
              <a:ea typeface="+mn-lt"/>
              <a:cs typeface="Calibri" panose="020F0502020204030204" pitchFamily="34" charset="0"/>
            </a:endParaRPr>
          </a:p>
          <a:p>
            <a:r>
              <a:rPr lang="el-GR" sz="2000" b="1" dirty="0">
                <a:latin typeface="Calibri" panose="020F0502020204030204" pitchFamily="34" charset="0"/>
                <a:ea typeface="+mn-lt"/>
                <a:cs typeface="Calibri" panose="020F0502020204030204" pitchFamily="34" charset="0"/>
              </a:rPr>
              <a:t>Μέγεθος δείγματος</a:t>
            </a:r>
            <a:r>
              <a:rPr lang="el-GR" dirty="0">
                <a:latin typeface="Calibri" panose="020F0502020204030204" pitchFamily="34" charset="0"/>
                <a:ea typeface="+mn-lt"/>
                <a:cs typeface="Calibri" panose="020F0502020204030204" pitchFamily="34" charset="0"/>
              </a:rPr>
              <a:t> </a:t>
            </a:r>
          </a:p>
          <a:p>
            <a:r>
              <a:rPr lang="el-GR" dirty="0">
                <a:latin typeface="Calibri" panose="020F0502020204030204" pitchFamily="34" charset="0"/>
                <a:ea typeface="+mn-lt"/>
                <a:cs typeface="Calibri" panose="020F0502020204030204" pitchFamily="34" charset="0"/>
              </a:rPr>
              <a:t>566 συμπληρωμένα ερωτηματολόγια από άνδρες και γυναίκες, 25-35 ετών, κάτοικοι Θεσσαλονίκης που εργάζονται ή ζητούν εργασία.</a:t>
            </a:r>
            <a:endParaRPr lang="el-GR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l-GR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l-GR" b="1" dirty="0">
                <a:latin typeface="Calibri" panose="020F0502020204030204" pitchFamily="34" charset="0"/>
                <a:ea typeface="+mn-lt"/>
                <a:cs typeface="Calibri" panose="020F0502020204030204" pitchFamily="34" charset="0"/>
              </a:rPr>
              <a:t>Τρόπος ανάλυσης </a:t>
            </a:r>
          </a:p>
          <a:p>
            <a:r>
              <a:rPr lang="el-GR" dirty="0" err="1">
                <a:latin typeface="Calibri" panose="020F0502020204030204" pitchFamily="34" charset="0"/>
                <a:ea typeface="+mn-lt"/>
                <a:cs typeface="Calibri" panose="020F0502020204030204" pitchFamily="34" charset="0"/>
              </a:rPr>
              <a:t>Data</a:t>
            </a:r>
            <a:r>
              <a:rPr lang="el-GR" dirty="0">
                <a:latin typeface="Calibri" panose="020F0502020204030204" pitchFamily="34" charset="0"/>
                <a:ea typeface="+mn-lt"/>
                <a:cs typeface="Calibri" panose="020F0502020204030204" pitchFamily="34" charset="0"/>
              </a:rPr>
              <a:t> </a:t>
            </a:r>
            <a:r>
              <a:rPr lang="el-GR" dirty="0" err="1">
                <a:latin typeface="Calibri" panose="020F0502020204030204" pitchFamily="34" charset="0"/>
                <a:ea typeface="+mn-lt"/>
                <a:cs typeface="Calibri" panose="020F0502020204030204" pitchFamily="34" charset="0"/>
              </a:rPr>
              <a:t>analytics</a:t>
            </a:r>
            <a:r>
              <a:rPr lang="el-GR" dirty="0">
                <a:latin typeface="Calibri" panose="020F0502020204030204" pitchFamily="34" charset="0"/>
                <a:ea typeface="+mn-lt"/>
                <a:cs typeface="Calibri" panose="020F0502020204030204" pitchFamily="34" charset="0"/>
              </a:rPr>
              <a:t> μέσω των προγραμμάτων R και IBM SPSS </a:t>
            </a:r>
            <a:r>
              <a:rPr lang="el-GR" dirty="0" err="1">
                <a:latin typeface="Calibri" panose="020F0502020204030204" pitchFamily="34" charset="0"/>
                <a:ea typeface="+mn-lt"/>
                <a:cs typeface="Calibri" panose="020F0502020204030204" pitchFamily="34" charset="0"/>
              </a:rPr>
              <a:t>Statistics</a:t>
            </a:r>
            <a:r>
              <a:rPr lang="el-GR" dirty="0">
                <a:latin typeface="Calibri" panose="020F0502020204030204" pitchFamily="34" charset="0"/>
                <a:ea typeface="+mn-lt"/>
                <a:cs typeface="Calibri" panose="020F0502020204030204" pitchFamily="34" charset="0"/>
              </a:rPr>
              <a:t> v.23.</a:t>
            </a:r>
          </a:p>
          <a:p>
            <a:endParaRPr lang="el-GR" sz="2000" b="1" dirty="0">
              <a:latin typeface="Calibri" panose="020F0502020204030204" pitchFamily="34" charset="0"/>
              <a:ea typeface="+mn-lt"/>
              <a:cs typeface="Calibri" panose="020F0502020204030204" pitchFamily="34" charset="0"/>
            </a:endParaRPr>
          </a:p>
          <a:p>
            <a:r>
              <a:rPr lang="el-GR" sz="2000" b="1" dirty="0">
                <a:latin typeface="Calibri" panose="020F0502020204030204" pitchFamily="34" charset="0"/>
                <a:ea typeface="+mn-lt"/>
                <a:cs typeface="Calibri" panose="020F0502020204030204" pitchFamily="34" charset="0"/>
              </a:rPr>
              <a:t>Χρονική περίοδος</a:t>
            </a:r>
          </a:p>
          <a:p>
            <a:r>
              <a:rPr lang="el-GR" dirty="0">
                <a:latin typeface="Calibri" panose="020F0502020204030204" pitchFamily="34" charset="0"/>
                <a:ea typeface="+mn-lt"/>
                <a:cs typeface="Calibri" panose="020F0502020204030204" pitchFamily="34" charset="0"/>
              </a:rPr>
              <a:t> 13 – 20 Σεπτεμβρίου 2021.</a:t>
            </a:r>
            <a:endParaRPr lang="el-GR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8" name="Εικόνα 60">
            <a:extLst>
              <a:ext uri="{FF2B5EF4-FFF2-40B4-BE49-F238E27FC236}">
                <a16:creationId xmlns:a16="http://schemas.microsoft.com/office/drawing/2014/main" id="{6D87E071-BB7D-493C-99F1-534FD78AD19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51692" y="5668723"/>
            <a:ext cx="1912451" cy="12999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51582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Ορθογώνιο 3">
            <a:extLst>
              <a:ext uri="{FF2B5EF4-FFF2-40B4-BE49-F238E27FC236}">
                <a16:creationId xmlns:a16="http://schemas.microsoft.com/office/drawing/2014/main" id="{AC4013BD-4163-4BC5-B86F-A656A4A62777}"/>
              </a:ext>
            </a:extLst>
          </p:cNvPr>
          <p:cNvSpPr/>
          <p:nvPr/>
        </p:nvSpPr>
        <p:spPr>
          <a:xfrm>
            <a:off x="0" y="-7396"/>
            <a:ext cx="12192000" cy="119109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37" name="Εικόνα 60">
            <a:extLst>
              <a:ext uri="{FF2B5EF4-FFF2-40B4-BE49-F238E27FC236}">
                <a16:creationId xmlns:a16="http://schemas.microsoft.com/office/drawing/2014/main" id="{95C3904F-C9DA-4FAB-A162-ACA5B598D6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39774" y="0"/>
            <a:ext cx="1912451" cy="1299906"/>
          </a:xfrm>
          <a:prstGeom prst="rect">
            <a:avLst/>
          </a:prstGeom>
        </p:spPr>
      </p:pic>
      <p:pic>
        <p:nvPicPr>
          <p:cNvPr id="41" name="Εικόνα 6">
            <a:extLst>
              <a:ext uri="{FF2B5EF4-FFF2-40B4-BE49-F238E27FC236}">
                <a16:creationId xmlns:a16="http://schemas.microsoft.com/office/drawing/2014/main" id="{61AB6F0E-3740-4729-9B86-AFC8C3296E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6200000" flipV="1">
            <a:off x="1818558" y="4008725"/>
            <a:ext cx="5464634" cy="46995"/>
          </a:xfrm>
          <a:prstGeom prst="rect">
            <a:avLst/>
          </a:prstGeom>
        </p:spPr>
      </p:pic>
      <p:sp>
        <p:nvSpPr>
          <p:cNvPr id="44" name="TextBox 43">
            <a:extLst>
              <a:ext uri="{FF2B5EF4-FFF2-40B4-BE49-F238E27FC236}">
                <a16:creationId xmlns:a16="http://schemas.microsoft.com/office/drawing/2014/main" id="{5C16CDCF-4D5E-4915-8A10-3072132BCA1E}"/>
              </a:ext>
            </a:extLst>
          </p:cNvPr>
          <p:cNvSpPr txBox="1"/>
          <p:nvPr/>
        </p:nvSpPr>
        <p:spPr>
          <a:xfrm>
            <a:off x="551844" y="570376"/>
            <a:ext cx="1616766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spc="20" dirty="0">
                <a:latin typeface="Didact Gothic"/>
                <a:hlinkClick r:id="rId4"/>
              </a:rPr>
              <a:t>info@ierax.gr</a:t>
            </a:r>
            <a:endParaRPr lang="en-US" sz="1600" spc="20" dirty="0">
              <a:latin typeface="Didact Gothic"/>
            </a:endParaRPr>
          </a:p>
          <a:p>
            <a:r>
              <a:rPr lang="en-US" sz="1800" spc="20" dirty="0">
                <a:latin typeface="Didact Gothic"/>
              </a:rPr>
              <a:t> </a:t>
            </a:r>
            <a:endParaRPr lang="en-US" spc="20" dirty="0">
              <a:latin typeface="Didact Gothic"/>
            </a:endParaRPr>
          </a:p>
        </p:txBody>
      </p:sp>
      <p:pic>
        <p:nvPicPr>
          <p:cNvPr id="45" name="Γραφικό 10" descr="Ηλεκτρονικό ταχυδρομείο περίγραμμα">
            <a:extLst>
              <a:ext uri="{FF2B5EF4-FFF2-40B4-BE49-F238E27FC236}">
                <a16:creationId xmlns:a16="http://schemas.microsoft.com/office/drawing/2014/main" id="{33596DD6-002A-4051-9D63-F4E06D2FC77A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78470" y="537319"/>
            <a:ext cx="369332" cy="369332"/>
          </a:xfrm>
          <a:prstGeom prst="rect">
            <a:avLst/>
          </a:prstGeom>
        </p:spPr>
      </p:pic>
      <p:sp>
        <p:nvSpPr>
          <p:cNvPr id="46" name="TextBox 45">
            <a:extLst>
              <a:ext uri="{FF2B5EF4-FFF2-40B4-BE49-F238E27FC236}">
                <a16:creationId xmlns:a16="http://schemas.microsoft.com/office/drawing/2014/main" id="{CB50D1C5-AFE6-4D74-A441-D627A71E0AFB}"/>
              </a:ext>
            </a:extLst>
          </p:cNvPr>
          <p:cNvSpPr txBox="1"/>
          <p:nvPr/>
        </p:nvSpPr>
        <p:spPr>
          <a:xfrm>
            <a:off x="10466696" y="553361"/>
            <a:ext cx="17253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spc="20" dirty="0">
                <a:latin typeface="Didact Gothic"/>
                <a:hlinkClick r:id="rId7"/>
              </a:rPr>
              <a:t>www.ierax.gr</a:t>
            </a:r>
            <a:endParaRPr lang="el-GR" sz="1600" spc="20" dirty="0">
              <a:latin typeface="Didact Gothic"/>
            </a:endParaRPr>
          </a:p>
          <a:p>
            <a:endParaRPr lang="en-US" sz="1600" dirty="0"/>
          </a:p>
        </p:txBody>
      </p:sp>
      <p:pic>
        <p:nvPicPr>
          <p:cNvPr id="47" name="Γραφικό 14" descr="Υδρόγειος: Αφρική και την Ευρώπη με συμπαγές γέμισμα">
            <a:extLst>
              <a:ext uri="{FF2B5EF4-FFF2-40B4-BE49-F238E27FC236}">
                <a16:creationId xmlns:a16="http://schemas.microsoft.com/office/drawing/2014/main" id="{ED8CD9D5-DD66-4A06-8355-890B4124D702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1725767" y="553361"/>
            <a:ext cx="328004" cy="328004"/>
          </a:xfrm>
          <a:prstGeom prst="rect">
            <a:avLst/>
          </a:prstGeom>
        </p:spPr>
      </p:pic>
      <p:pic>
        <p:nvPicPr>
          <p:cNvPr id="3" name="Picture 2" descr="Εικόνα που περιέχει άτομο, υπαίθριος, βουνό, φύση&#10;&#10;Description automatically generated">
            <a:extLst>
              <a:ext uri="{FF2B5EF4-FFF2-40B4-BE49-F238E27FC236}">
                <a16:creationId xmlns:a16="http://schemas.microsoft.com/office/drawing/2014/main" id="{D6F24730-B237-431C-9277-1E362BEC319F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470" y="2636461"/>
            <a:ext cx="4187275" cy="2791517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8C5CACC1-042B-4658-90EB-CFF8BADB5F52}"/>
              </a:ext>
            </a:extLst>
          </p:cNvPr>
          <p:cNvSpPr txBox="1"/>
          <p:nvPr/>
        </p:nvSpPr>
        <p:spPr>
          <a:xfrm>
            <a:off x="541271" y="1484423"/>
            <a:ext cx="3254678" cy="70788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l-GR" sz="4000" dirty="0">
                <a:solidFill>
                  <a:schemeClr val="accent1"/>
                </a:solidFill>
                <a:latin typeface="Avenir Next LT Pro" panose="020B0504020202020204" pitchFamily="34" charset="0"/>
                <a:cs typeface="Calibri"/>
              </a:rPr>
              <a:t>ΔΕΙΓΜΑ</a:t>
            </a: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2AD55FB4-2109-4E35-BD52-6A52088C7F5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05577350"/>
              </p:ext>
            </p:extLst>
          </p:nvPr>
        </p:nvGraphicFramePr>
        <p:xfrm>
          <a:off x="4278244" y="1188676"/>
          <a:ext cx="4627418" cy="29379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1"/>
          </a:graphicData>
        </a:graphic>
      </p:graphicFrame>
      <p:graphicFrame>
        <p:nvGraphicFramePr>
          <p:cNvPr id="22" name="Chart 21">
            <a:extLst>
              <a:ext uri="{FF2B5EF4-FFF2-40B4-BE49-F238E27FC236}">
                <a16:creationId xmlns:a16="http://schemas.microsoft.com/office/drawing/2014/main" id="{736E7FA8-4518-4FEF-9EAA-A354D48539C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42522892"/>
              </p:ext>
            </p:extLst>
          </p:nvPr>
        </p:nvGraphicFramePr>
        <p:xfrm>
          <a:off x="8065486" y="1188676"/>
          <a:ext cx="4627418" cy="29379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2"/>
          </a:graphicData>
        </a:graphic>
      </p:graphicFrame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9C99ACA6-B6BE-46AF-9072-7FF30DD38C8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42449750"/>
              </p:ext>
            </p:extLst>
          </p:nvPr>
        </p:nvGraphicFramePr>
        <p:xfrm>
          <a:off x="6225308" y="4177149"/>
          <a:ext cx="4930254" cy="26808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3"/>
          </a:graphicData>
        </a:graphic>
      </p:graphicFrame>
    </p:spTree>
    <p:extLst>
      <p:ext uri="{BB962C8B-B14F-4D97-AF65-F5344CB8AC3E}">
        <p14:creationId xmlns:p14="http://schemas.microsoft.com/office/powerpoint/2010/main" val="7212140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Ορθογώνιο 3">
            <a:extLst>
              <a:ext uri="{FF2B5EF4-FFF2-40B4-BE49-F238E27FC236}">
                <a16:creationId xmlns:a16="http://schemas.microsoft.com/office/drawing/2014/main" id="{AC4013BD-4163-4BC5-B86F-A656A4A62777}"/>
              </a:ext>
            </a:extLst>
          </p:cNvPr>
          <p:cNvSpPr/>
          <p:nvPr/>
        </p:nvSpPr>
        <p:spPr>
          <a:xfrm>
            <a:off x="0" y="-7396"/>
            <a:ext cx="12192000" cy="119109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4841F639-B36E-4B3F-A1AA-9DCF59EF9F6F}"/>
              </a:ext>
            </a:extLst>
          </p:cNvPr>
          <p:cNvSpPr txBox="1"/>
          <p:nvPr/>
        </p:nvSpPr>
        <p:spPr>
          <a:xfrm>
            <a:off x="273621" y="380731"/>
            <a:ext cx="94527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>
                <a:effectLst/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Αυτή την περίοδο απασχολείστε στον Νομό Θεσσαλονίκη ως:</a:t>
            </a:r>
            <a:endParaRPr lang="el-GR" sz="6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37" name="Εικόνα 60">
            <a:extLst>
              <a:ext uri="{FF2B5EF4-FFF2-40B4-BE49-F238E27FC236}">
                <a16:creationId xmlns:a16="http://schemas.microsoft.com/office/drawing/2014/main" id="{95C3904F-C9DA-4FAB-A162-ACA5B598D6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41452" y="-64220"/>
            <a:ext cx="1912451" cy="1299906"/>
          </a:xfrm>
          <a:prstGeom prst="rect">
            <a:avLst/>
          </a:prstGeom>
        </p:spPr>
      </p:pic>
      <p:graphicFrame>
        <p:nvGraphicFramePr>
          <p:cNvPr id="28" name="Content Placeholder 5">
            <a:extLst>
              <a:ext uri="{FF2B5EF4-FFF2-40B4-BE49-F238E27FC236}">
                <a16:creationId xmlns:a16="http://schemas.microsoft.com/office/drawing/2014/main" id="{A0638EB7-3252-47EE-A9AE-734547217F5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49981135"/>
              </p:ext>
            </p:extLst>
          </p:nvPr>
        </p:nvGraphicFramePr>
        <p:xfrm>
          <a:off x="1524000" y="1464093"/>
          <a:ext cx="9144000" cy="50131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0375277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Ορθογώνιο 3">
            <a:extLst>
              <a:ext uri="{FF2B5EF4-FFF2-40B4-BE49-F238E27FC236}">
                <a16:creationId xmlns:a16="http://schemas.microsoft.com/office/drawing/2014/main" id="{AC4013BD-4163-4BC5-B86F-A656A4A62777}"/>
              </a:ext>
            </a:extLst>
          </p:cNvPr>
          <p:cNvSpPr/>
          <p:nvPr/>
        </p:nvSpPr>
        <p:spPr>
          <a:xfrm>
            <a:off x="0" y="-7396"/>
            <a:ext cx="12192000" cy="119109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4841F639-B36E-4B3F-A1AA-9DCF59EF9F6F}"/>
              </a:ext>
            </a:extLst>
          </p:cNvPr>
          <p:cNvSpPr txBox="1"/>
          <p:nvPr/>
        </p:nvSpPr>
        <p:spPr>
          <a:xfrm>
            <a:off x="444335" y="324123"/>
            <a:ext cx="94527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>
                <a:effectLst/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Ποιο είναι το κύριο μέσο από το οποίο ψάχνετε εργασία;</a:t>
            </a:r>
            <a:endParaRPr lang="el-GR" sz="6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37" name="Εικόνα 60">
            <a:extLst>
              <a:ext uri="{FF2B5EF4-FFF2-40B4-BE49-F238E27FC236}">
                <a16:creationId xmlns:a16="http://schemas.microsoft.com/office/drawing/2014/main" id="{95C3904F-C9DA-4FAB-A162-ACA5B598D6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41452" y="-64220"/>
            <a:ext cx="1912451" cy="1299906"/>
          </a:xfrm>
          <a:prstGeom prst="rect">
            <a:avLst/>
          </a:prstGeom>
        </p:spPr>
      </p:pic>
      <p:graphicFrame>
        <p:nvGraphicFramePr>
          <p:cNvPr id="28" name="Content Placeholder 5">
            <a:extLst>
              <a:ext uri="{FF2B5EF4-FFF2-40B4-BE49-F238E27FC236}">
                <a16:creationId xmlns:a16="http://schemas.microsoft.com/office/drawing/2014/main" id="{A0638EB7-3252-47EE-A9AE-734547217F5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46931113"/>
              </p:ext>
            </p:extLst>
          </p:nvPr>
        </p:nvGraphicFramePr>
        <p:xfrm>
          <a:off x="1524000" y="1464093"/>
          <a:ext cx="9144000" cy="50131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1">
            <a:extLst>
              <a:ext uri="{FF2B5EF4-FFF2-40B4-BE49-F238E27FC236}">
                <a16:creationId xmlns:a16="http://schemas.microsoft.com/office/drawing/2014/main" id="{75F0F3E9-0D99-481E-8AD1-13EDC9020A55}"/>
              </a:ext>
            </a:extLst>
          </p:cNvPr>
          <p:cNvSpPr txBox="1"/>
          <p:nvPr/>
        </p:nvSpPr>
        <p:spPr>
          <a:xfrm>
            <a:off x="135834" y="6256682"/>
            <a:ext cx="2021579" cy="441173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l-GR" sz="1100" dirty="0">
                <a:latin typeface="Cambria" panose="02040503050406030204" pitchFamily="18" charset="0"/>
                <a:ea typeface="Cambria" panose="02040503050406030204" pitchFamily="18" charset="0"/>
              </a:rPr>
              <a:t>ΑΠΑΝΤΟΥΝ ΜΟΝΟ </a:t>
            </a:r>
            <a:r>
              <a:rPr lang="el-GR" dirty="0">
                <a:latin typeface="Cambria" panose="02040503050406030204" pitchFamily="18" charset="0"/>
                <a:ea typeface="Cambria" panose="02040503050406030204" pitchFamily="18" charset="0"/>
              </a:rPr>
              <a:t>ΟΣΟΙ ΑΝΑΖΗΤΟΥΝ ΕΡΓΑΣΙΑ</a:t>
            </a:r>
            <a:endParaRPr lang="en-US" sz="11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20851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Ορθογώνιο 3">
            <a:extLst>
              <a:ext uri="{FF2B5EF4-FFF2-40B4-BE49-F238E27FC236}">
                <a16:creationId xmlns:a16="http://schemas.microsoft.com/office/drawing/2014/main" id="{AC4013BD-4163-4BC5-B86F-A656A4A62777}"/>
              </a:ext>
            </a:extLst>
          </p:cNvPr>
          <p:cNvSpPr/>
          <p:nvPr/>
        </p:nvSpPr>
        <p:spPr>
          <a:xfrm>
            <a:off x="0" y="-7396"/>
            <a:ext cx="12192000" cy="119109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4841F639-B36E-4B3F-A1AA-9DCF59EF9F6F}"/>
              </a:ext>
            </a:extLst>
          </p:cNvPr>
          <p:cNvSpPr txBox="1"/>
          <p:nvPr/>
        </p:nvSpPr>
        <p:spPr>
          <a:xfrm>
            <a:off x="444334" y="219150"/>
            <a:ext cx="1009790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/>
              <a:t>Πώς κρίνετε τις αλλαγές που επέφερε η πανδημία στους τομείς εργασίας σας; </a:t>
            </a:r>
            <a:r>
              <a:rPr lang="el-GR" sz="2400" b="1" i="1" dirty="0"/>
              <a:t>Εργασιακή ανασφάλεια</a:t>
            </a:r>
            <a:endParaRPr lang="el-GR" sz="3600" dirty="0"/>
          </a:p>
        </p:txBody>
      </p:sp>
      <p:pic>
        <p:nvPicPr>
          <p:cNvPr id="37" name="Εικόνα 60">
            <a:extLst>
              <a:ext uri="{FF2B5EF4-FFF2-40B4-BE49-F238E27FC236}">
                <a16:creationId xmlns:a16="http://schemas.microsoft.com/office/drawing/2014/main" id="{95C3904F-C9DA-4FAB-A162-ACA5B598D6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41452" y="-64220"/>
            <a:ext cx="1912451" cy="1299906"/>
          </a:xfrm>
          <a:prstGeom prst="rect">
            <a:avLst/>
          </a:prstGeom>
        </p:spPr>
      </p:pic>
      <p:graphicFrame>
        <p:nvGraphicFramePr>
          <p:cNvPr id="7" name="Google Shape;231;p12"/>
          <p:cNvGraphicFramePr/>
          <p:nvPr>
            <p:extLst>
              <p:ext uri="{D42A27DB-BD31-4B8C-83A1-F6EECF244321}">
                <p14:modId xmlns:p14="http://schemas.microsoft.com/office/powerpoint/2010/main" val="4103594954"/>
              </p:ext>
            </p:extLst>
          </p:nvPr>
        </p:nvGraphicFramePr>
        <p:xfrm>
          <a:off x="1649760" y="1695604"/>
          <a:ext cx="8892480" cy="43092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Google Shape;232;p12"/>
          <p:cNvSpPr txBox="1"/>
          <p:nvPr/>
        </p:nvSpPr>
        <p:spPr>
          <a:xfrm>
            <a:off x="152613" y="6454223"/>
            <a:ext cx="2021579" cy="261564"/>
          </a:xfrm>
          <a:prstGeom prst="rect">
            <a:avLst/>
          </a:prstGeom>
          <a:noFill/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l-GR" sz="1100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ΑΠΑΝΤΟΥΝ ΟΣΟΙ ΕΡΓΑΖΟΝΑΙ</a:t>
            </a:r>
            <a:endParaRPr sz="1100" dirty="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31306825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Ορθογώνιο 3">
            <a:extLst>
              <a:ext uri="{FF2B5EF4-FFF2-40B4-BE49-F238E27FC236}">
                <a16:creationId xmlns:a16="http://schemas.microsoft.com/office/drawing/2014/main" id="{AC4013BD-4163-4BC5-B86F-A656A4A62777}"/>
              </a:ext>
            </a:extLst>
          </p:cNvPr>
          <p:cNvSpPr/>
          <p:nvPr/>
        </p:nvSpPr>
        <p:spPr>
          <a:xfrm>
            <a:off x="0" y="-7396"/>
            <a:ext cx="12192000" cy="119109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4841F639-B36E-4B3F-A1AA-9DCF59EF9F6F}"/>
              </a:ext>
            </a:extLst>
          </p:cNvPr>
          <p:cNvSpPr txBox="1"/>
          <p:nvPr/>
        </p:nvSpPr>
        <p:spPr>
          <a:xfrm>
            <a:off x="214516" y="108679"/>
            <a:ext cx="1012693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>
                <a:latin typeface="Calibri" panose="020F0502020204030204" pitchFamily="34" charset="0"/>
                <a:cs typeface="Calibri" panose="020F0502020204030204" pitchFamily="34" charset="0"/>
              </a:rPr>
              <a:t>Σε σύγκριση με άλλα μέρη κατά πόσο θα προτείνατε το Νομό Θεσσαλονίκης ως επαγγελματικό προορισμό;</a:t>
            </a:r>
            <a:endParaRPr lang="el-GR" sz="2800" b="1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37" name="Εικόνα 60">
            <a:extLst>
              <a:ext uri="{FF2B5EF4-FFF2-40B4-BE49-F238E27FC236}">
                <a16:creationId xmlns:a16="http://schemas.microsoft.com/office/drawing/2014/main" id="{95C3904F-C9DA-4FAB-A162-ACA5B598D6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41452" y="-64220"/>
            <a:ext cx="1912451" cy="1299906"/>
          </a:xfrm>
          <a:prstGeom prst="rect">
            <a:avLst/>
          </a:prstGeom>
        </p:spPr>
      </p:pic>
      <p:graphicFrame>
        <p:nvGraphicFramePr>
          <p:cNvPr id="7" name="Content Placeholder 5">
            <a:extLst>
              <a:ext uri="{FF2B5EF4-FFF2-40B4-BE49-F238E27FC236}">
                <a16:creationId xmlns:a16="http://schemas.microsoft.com/office/drawing/2014/main" id="{1E17013E-94B8-4C8F-9389-93B50358A0A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12077524"/>
              </p:ext>
            </p:extLst>
          </p:nvPr>
        </p:nvGraphicFramePr>
        <p:xfrm>
          <a:off x="1649760" y="1695604"/>
          <a:ext cx="8892480" cy="43092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0560617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Ορθογώνιο 3">
            <a:extLst>
              <a:ext uri="{FF2B5EF4-FFF2-40B4-BE49-F238E27FC236}">
                <a16:creationId xmlns:a16="http://schemas.microsoft.com/office/drawing/2014/main" id="{AC4013BD-4163-4BC5-B86F-A656A4A62777}"/>
              </a:ext>
            </a:extLst>
          </p:cNvPr>
          <p:cNvSpPr/>
          <p:nvPr/>
        </p:nvSpPr>
        <p:spPr>
          <a:xfrm>
            <a:off x="0" y="-7396"/>
            <a:ext cx="12192000" cy="119109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4841F639-B36E-4B3F-A1AA-9DCF59EF9F6F}"/>
              </a:ext>
            </a:extLst>
          </p:cNvPr>
          <p:cNvSpPr txBox="1"/>
          <p:nvPr/>
        </p:nvSpPr>
        <p:spPr>
          <a:xfrm>
            <a:off x="974503" y="201012"/>
            <a:ext cx="740145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latin typeface="Calibri" panose="020F0502020204030204" pitchFamily="34" charset="0"/>
                <a:cs typeface="Calibri" panose="020F0502020204030204" pitchFamily="34" charset="0"/>
              </a:rPr>
              <a:t>SOFT SKILLS VS HARD SKILLS</a:t>
            </a:r>
            <a:endParaRPr lang="el-GR" sz="4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37" name="Εικόνα 60">
            <a:extLst>
              <a:ext uri="{FF2B5EF4-FFF2-40B4-BE49-F238E27FC236}">
                <a16:creationId xmlns:a16="http://schemas.microsoft.com/office/drawing/2014/main" id="{95C3904F-C9DA-4FAB-A162-ACA5B598D6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41452" y="-64220"/>
            <a:ext cx="1912451" cy="1299906"/>
          </a:xfrm>
          <a:prstGeom prst="rect">
            <a:avLst/>
          </a:prstGeom>
        </p:spPr>
      </p:pic>
      <p:graphicFrame>
        <p:nvGraphicFramePr>
          <p:cNvPr id="28" name="Chart 27">
            <a:extLst>
              <a:ext uri="{FF2B5EF4-FFF2-40B4-BE49-F238E27FC236}">
                <a16:creationId xmlns:a16="http://schemas.microsoft.com/office/drawing/2014/main" id="{DBEC43CB-0717-4F12-AF93-358E6E64793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5739770"/>
              </p:ext>
            </p:extLst>
          </p:nvPr>
        </p:nvGraphicFramePr>
        <p:xfrm>
          <a:off x="112531" y="1183701"/>
          <a:ext cx="7479506" cy="29185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30" name="Chart 29">
            <a:extLst>
              <a:ext uri="{FF2B5EF4-FFF2-40B4-BE49-F238E27FC236}">
                <a16:creationId xmlns:a16="http://schemas.microsoft.com/office/drawing/2014/main" id="{838E3007-F72A-41DE-BAE5-8335BEAC7AA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07928473"/>
              </p:ext>
            </p:extLst>
          </p:nvPr>
        </p:nvGraphicFramePr>
        <p:xfrm>
          <a:off x="2994871" y="3791824"/>
          <a:ext cx="9197130" cy="29954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4371234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Ορθογώνιο 3">
            <a:extLst>
              <a:ext uri="{FF2B5EF4-FFF2-40B4-BE49-F238E27FC236}">
                <a16:creationId xmlns:a16="http://schemas.microsoft.com/office/drawing/2014/main" id="{AC4013BD-4163-4BC5-B86F-A656A4A62777}"/>
              </a:ext>
            </a:extLst>
          </p:cNvPr>
          <p:cNvSpPr/>
          <p:nvPr/>
        </p:nvSpPr>
        <p:spPr>
          <a:xfrm>
            <a:off x="0" y="-7396"/>
            <a:ext cx="12192000" cy="119109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4841F639-B36E-4B3F-A1AA-9DCF59EF9F6F}"/>
              </a:ext>
            </a:extLst>
          </p:cNvPr>
          <p:cNvSpPr txBox="1"/>
          <p:nvPr/>
        </p:nvSpPr>
        <p:spPr>
          <a:xfrm>
            <a:off x="107258" y="-64220"/>
            <a:ext cx="10126936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/>
              <a:t>Πιστεύετε ότι υπάρχουν αρκετές δράσεις στον Νομό Θεσσαλονίκης για την επαγγελματική ενδυνάμωση νέων επαγγελματιών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; 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l-GR" sz="2000" b="1" i="1" dirty="0">
                <a:latin typeface="Calibri" panose="020F0502020204030204" pitchFamily="34" charset="0"/>
                <a:cs typeface="Calibri" panose="020F0502020204030204" pitchFamily="34" charset="0"/>
              </a:rPr>
              <a:t>Συνέδρια, ομιλίες και ενημερωτικές εκδηλώσεις </a:t>
            </a:r>
            <a:endParaRPr lang="el-GR" sz="2800" b="1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37" name="Εικόνα 60">
            <a:extLst>
              <a:ext uri="{FF2B5EF4-FFF2-40B4-BE49-F238E27FC236}">
                <a16:creationId xmlns:a16="http://schemas.microsoft.com/office/drawing/2014/main" id="{95C3904F-C9DA-4FAB-A162-ACA5B598D6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41452" y="-64220"/>
            <a:ext cx="1912451" cy="1299906"/>
          </a:xfrm>
          <a:prstGeom prst="rect">
            <a:avLst/>
          </a:prstGeom>
        </p:spPr>
      </p:pic>
      <p:graphicFrame>
        <p:nvGraphicFramePr>
          <p:cNvPr id="7" name="Content Placeholder 5">
            <a:extLst>
              <a:ext uri="{FF2B5EF4-FFF2-40B4-BE49-F238E27FC236}">
                <a16:creationId xmlns:a16="http://schemas.microsoft.com/office/drawing/2014/main" id="{1E17013E-94B8-4C8F-9389-93B50358A0A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95650191"/>
              </p:ext>
            </p:extLst>
          </p:nvPr>
        </p:nvGraphicFramePr>
        <p:xfrm>
          <a:off x="1649760" y="1695604"/>
          <a:ext cx="8892480" cy="43092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32971896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1325</TotalTime>
  <Words>354</Words>
  <Application>Microsoft Macintosh PowerPoint</Application>
  <PresentationFormat>Widescreen</PresentationFormat>
  <Paragraphs>67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4" baseType="lpstr">
      <vt:lpstr>Arial</vt:lpstr>
      <vt:lpstr>Avenir Next LT Pro</vt:lpstr>
      <vt:lpstr>Avenir Next LT Pro Light</vt:lpstr>
      <vt:lpstr>Bebas Neue Cyrillic Bold</vt:lpstr>
      <vt:lpstr>Calibri</vt:lpstr>
      <vt:lpstr>Calibri Light</vt:lpstr>
      <vt:lpstr>Cambria</vt:lpstr>
      <vt:lpstr>Didact Gothic</vt:lpstr>
      <vt:lpstr>Θέμα του Office</vt:lpstr>
      <vt:lpstr>IERAX ANALYTIX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bill</dc:creator>
  <cp:lastModifiedBy>Georgios Goniadis</cp:lastModifiedBy>
  <cp:revision>603</cp:revision>
  <dcterms:created xsi:type="dcterms:W3CDTF">2021-09-10T07:46:36Z</dcterms:created>
  <dcterms:modified xsi:type="dcterms:W3CDTF">2021-10-14T06:25:35Z</dcterms:modified>
</cp:coreProperties>
</file>